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7"/>
  </p:notesMasterIdLst>
  <p:sldIdLst>
    <p:sldId id="256" r:id="rId2"/>
    <p:sldId id="453" r:id="rId3"/>
    <p:sldId id="514" r:id="rId4"/>
    <p:sldId id="507" r:id="rId5"/>
    <p:sldId id="491" r:id="rId6"/>
    <p:sldId id="518" r:id="rId7"/>
    <p:sldId id="515" r:id="rId8"/>
    <p:sldId id="516" r:id="rId9"/>
    <p:sldId id="502" r:id="rId10"/>
    <p:sldId id="503" r:id="rId11"/>
    <p:sldId id="517" r:id="rId12"/>
    <p:sldId id="508" r:id="rId13"/>
    <p:sldId id="509" r:id="rId14"/>
    <p:sldId id="510" r:id="rId15"/>
    <p:sldId id="511" r:id="rId16"/>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AD47"/>
    <a:srgbClr val="385723"/>
    <a:srgbClr val="FFFF99"/>
    <a:srgbClr val="E5F0E0"/>
    <a:srgbClr val="AED19E"/>
    <a:srgbClr val="DC2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950"/>
    <p:restoredTop sz="90786" autoAdjust="0"/>
  </p:normalViewPr>
  <p:slideViewPr>
    <p:cSldViewPr snapToGrid="0" snapToObjects="1">
      <p:cViewPr varScale="1">
        <p:scale>
          <a:sx n="105" d="100"/>
          <a:sy n="105" d="100"/>
        </p:scale>
        <p:origin x="326"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3>
</file>

<file path=ppt/media/media10.mp3>
</file>

<file path=ppt/media/media11.mp3>
</file>

<file path=ppt/media/media12.mp3>
</file>

<file path=ppt/media/media13.mp3>
</file>

<file path=ppt/media/media14.mp3>
</file>

<file path=ppt/media/media15.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040870-534C-46E9-ADCD-2F266799DA52}" type="datetimeFigureOut">
              <a:rPr lang="en-US" smtClean="0"/>
              <a:t>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6AC3C-2068-4A88-982F-9859BB4885A0}" type="slidenum">
              <a:rPr lang="en-US" smtClean="0"/>
              <a:t>‹#›</a:t>
            </a:fld>
            <a:endParaRPr lang="en-US"/>
          </a:p>
        </p:txBody>
      </p:sp>
    </p:spTree>
    <p:extLst>
      <p:ext uri="{BB962C8B-B14F-4D97-AF65-F5344CB8AC3E}">
        <p14:creationId xmlns:p14="http://schemas.microsoft.com/office/powerpoint/2010/main" val="1661513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 statistical work begins with data, and most data is stored inside files and databases. This presentation introduces input and output operations in</a:t>
            </a:r>
            <a:r>
              <a:rPr lang="en-US" sz="1200" b="0" i="0" kern="1200" baseline="0" dirty="0">
                <a:solidFill>
                  <a:schemeClr val="tx1"/>
                </a:solidFill>
                <a:effectLst/>
                <a:latin typeface="+mn-lt"/>
                <a:ea typeface="+mn-ea"/>
                <a:cs typeface="+mn-cs"/>
              </a:rPr>
              <a:t> R and provides examples.</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a:t>
            </a:fld>
            <a:endParaRPr lang="en-US"/>
          </a:p>
        </p:txBody>
      </p:sp>
    </p:spTree>
    <p:extLst>
      <p:ext uri="{BB962C8B-B14F-4D97-AF65-F5344CB8AC3E}">
        <p14:creationId xmlns:p14="http://schemas.microsoft.com/office/powerpoint/2010/main" val="35046037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have a look at a quick example. In this example, we create a variable x, which contains strain foo, we also have a data frame y, which consists of two variables, a, which is an integer, with the value of one, and b, which is a factor and contains a string factor of a. In this case, we want to dump x and y as two variables, into a file called </a:t>
            </a:r>
            <a:r>
              <a:rPr lang="en-US" sz="1200" kern="1200" dirty="0" err="1">
                <a:solidFill>
                  <a:schemeClr val="tx1"/>
                </a:solidFill>
                <a:effectLst/>
                <a:latin typeface="+mn-lt"/>
                <a:ea typeface="+mn-ea"/>
                <a:cs typeface="+mn-cs"/>
              </a:rPr>
              <a:t>data.r</a:t>
            </a:r>
            <a:r>
              <a:rPr lang="en-US" sz="1200" kern="1200" dirty="0">
                <a:solidFill>
                  <a:schemeClr val="tx1"/>
                </a:solidFill>
                <a:effectLst/>
                <a:latin typeface="+mn-lt"/>
                <a:ea typeface="+mn-ea"/>
                <a:cs typeface="+mn-cs"/>
              </a:rPr>
              <a:t>. After we dump these files, we remove variables x and y. Now we can use the source function to retrieve back the data. So, we have source </a:t>
            </a:r>
            <a:r>
              <a:rPr lang="en-US" sz="1200" kern="1200" dirty="0" err="1">
                <a:solidFill>
                  <a:schemeClr val="tx1"/>
                </a:solidFill>
                <a:effectLst/>
                <a:latin typeface="+mn-lt"/>
                <a:ea typeface="+mn-ea"/>
                <a:cs typeface="+mn-cs"/>
              </a:rPr>
              <a:t>data.r</a:t>
            </a:r>
            <a:r>
              <a:rPr lang="en-US" sz="1200" kern="1200" dirty="0">
                <a:solidFill>
                  <a:schemeClr val="tx1"/>
                </a:solidFill>
                <a:effectLst/>
                <a:latin typeface="+mn-lt"/>
                <a:ea typeface="+mn-ea"/>
                <a:cs typeface="+mn-cs"/>
              </a:rPr>
              <a:t>. Now, if you look at this structure of y, we can see that now y is considered as a data frame, which has two variables, a and b; a is defined as an integer, b is a factor with one level a. in this case, because the meta data has been saved together with the data, R already knows that a is an integer value and not a numeric value. If we were saving this using the plain text, the variable a in the data frame y, could have been interpreted as a numeric. We can also see the value of x retrieved as foo.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10</a:t>
            </a:fld>
            <a:endParaRPr lang="en-US"/>
          </a:p>
        </p:txBody>
      </p:sp>
    </p:spTree>
    <p:extLst>
      <p:ext uri="{BB962C8B-B14F-4D97-AF65-F5344CB8AC3E}">
        <p14:creationId xmlns:p14="http://schemas.microsoft.com/office/powerpoint/2010/main" val="558853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For storing R objects in binary, the easiest functions to use are save and </a:t>
            </a:r>
            <a:r>
              <a:rPr lang="en-US" sz="1200" kern="1200" dirty="0" err="1">
                <a:solidFill>
                  <a:schemeClr val="tx1"/>
                </a:solidFill>
                <a:effectLst/>
                <a:latin typeface="+mn-lt"/>
                <a:ea typeface="+mn-ea"/>
                <a:cs typeface="+mn-cs"/>
              </a:rPr>
              <a:t>save.image</a:t>
            </a:r>
            <a:r>
              <a:rPr lang="en-US" sz="1200" kern="1200" dirty="0">
                <a:solidFill>
                  <a:schemeClr val="tx1"/>
                </a:solidFill>
                <a:effectLst/>
                <a:latin typeface="+mn-lt"/>
                <a:ea typeface="+mn-ea"/>
                <a:cs typeface="+mn-cs"/>
              </a:rPr>
              <a:t>. in fact, if you want to save individual R objects, save would be the best function to use. However, if you want to save the entire work space of R, you can use the </a:t>
            </a:r>
            <a:r>
              <a:rPr lang="en-US" sz="1200" kern="1200" dirty="0" err="1">
                <a:solidFill>
                  <a:schemeClr val="tx1"/>
                </a:solidFill>
                <a:effectLst/>
                <a:latin typeface="+mn-lt"/>
                <a:ea typeface="+mn-ea"/>
                <a:cs typeface="+mn-cs"/>
              </a:rPr>
              <a:t>save.image</a:t>
            </a:r>
            <a:r>
              <a:rPr lang="en-US" sz="1200" kern="1200" dirty="0">
                <a:solidFill>
                  <a:schemeClr val="tx1"/>
                </a:solidFill>
                <a:effectLst/>
                <a:latin typeface="+mn-lt"/>
                <a:ea typeface="+mn-ea"/>
                <a:cs typeface="+mn-cs"/>
              </a:rPr>
              <a:t> function. Load is a function that can be used to load binary R objects.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11</a:t>
            </a:fld>
            <a:endParaRPr lang="en-US"/>
          </a:p>
        </p:txBody>
      </p:sp>
    </p:spTree>
    <p:extLst>
      <p:ext uri="{BB962C8B-B14F-4D97-AF65-F5344CB8AC3E}">
        <p14:creationId xmlns:p14="http://schemas.microsoft.com/office/powerpoint/2010/main" val="25333202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Another quick example is shown in here. So, in this case, we have a data frame called a, which contains two variables x and y. We also have a variable b, which is a vector of integer values. In this case, we save a and b into a file called </a:t>
            </a:r>
            <a:r>
              <a:rPr lang="en-US" sz="1200" kern="1200" dirty="0" err="1">
                <a:solidFill>
                  <a:schemeClr val="tx1"/>
                </a:solidFill>
                <a:effectLst/>
                <a:latin typeface="+mn-lt"/>
                <a:ea typeface="+mn-ea"/>
                <a:cs typeface="+mn-cs"/>
              </a:rPr>
              <a:t>mydata.rda</a:t>
            </a:r>
            <a:r>
              <a:rPr lang="en-US" sz="1200" kern="1200" dirty="0">
                <a:solidFill>
                  <a:schemeClr val="tx1"/>
                </a:solidFill>
                <a:effectLst/>
                <a:latin typeface="+mn-lt"/>
                <a:ea typeface="+mn-ea"/>
                <a:cs typeface="+mn-cs"/>
              </a:rPr>
              <a:t>. Note, that in this example we, define the foo pass. You soul also know we have used double backslashes in here. Now that we have saved these two objects, use the RM function to remove these two objects. We use the load functions again to load the data back. So, once the load command is executed, we can easily type b and we can see values of b printed out. </a:t>
            </a:r>
          </a:p>
          <a:p>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12</a:t>
            </a:fld>
            <a:endParaRPr lang="en-US"/>
          </a:p>
        </p:txBody>
      </p:sp>
    </p:spTree>
    <p:extLst>
      <p:ext uri="{BB962C8B-B14F-4D97-AF65-F5344CB8AC3E}">
        <p14:creationId xmlns:p14="http://schemas.microsoft.com/office/powerpoint/2010/main" val="3132836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2">
                    <a:lumMod val="75000"/>
                  </a:schemeClr>
                </a:solidFill>
                <a:latin typeface="Garamond" panose="02020404030301010803" pitchFamily="18" charset="0"/>
                <a:ea typeface="Arial" charset="0"/>
                <a:cs typeface="Arial" charset="0"/>
              </a:rPr>
              <a:t>Data can also be read in using connection interfaces</a:t>
            </a:r>
            <a:r>
              <a:rPr lang="en-US" sz="1200" baseline="0" dirty="0">
                <a:solidFill>
                  <a:schemeClr val="tx2">
                    <a:lumMod val="75000"/>
                  </a:schemeClr>
                </a:solidFill>
                <a:latin typeface="Garamond" panose="02020404030301010803" pitchFamily="18" charset="0"/>
                <a:ea typeface="Arial" charset="0"/>
                <a:cs typeface="Arial" charset="0"/>
              </a:rPr>
              <a:t> where c</a:t>
            </a:r>
            <a:r>
              <a:rPr lang="en-US" sz="1200" dirty="0">
                <a:solidFill>
                  <a:schemeClr val="tx2">
                    <a:lumMod val="75000"/>
                  </a:schemeClr>
                </a:solidFill>
                <a:latin typeface="Garamond" panose="02020404030301010803" pitchFamily="18" charset="0"/>
                <a:ea typeface="Arial" charset="0"/>
                <a:cs typeface="Arial" charset="0"/>
              </a:rPr>
              <a:t>onnections can be made to data files,</a:t>
            </a:r>
            <a:r>
              <a:rPr lang="en-US" sz="1200" baseline="0" dirty="0">
                <a:solidFill>
                  <a:schemeClr val="tx2">
                    <a:lumMod val="75000"/>
                  </a:schemeClr>
                </a:solidFill>
                <a:latin typeface="Garamond" panose="02020404030301010803" pitchFamily="18" charset="0"/>
                <a:ea typeface="Arial" charset="0"/>
                <a:cs typeface="Arial" charset="0"/>
              </a:rPr>
              <a:t>  zipped files or remote URLs.</a:t>
            </a: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Connections can be thought of as a translator that lets you talk to objects that are outside of R.</a:t>
            </a:r>
          </a:p>
          <a:p>
            <a:r>
              <a:rPr lang="en-US" sz="1200" b="0" i="0" u="none" strike="noStrike" kern="1200" baseline="0" dirty="0">
                <a:solidFill>
                  <a:schemeClr val="tx1"/>
                </a:solidFill>
                <a:latin typeface="+mn-lt"/>
                <a:ea typeface="+mn-ea"/>
                <a:cs typeface="+mn-cs"/>
              </a:rPr>
              <a:t>Connections allow R functions to talk to all these different external objects without you having to</a:t>
            </a:r>
          </a:p>
          <a:p>
            <a:r>
              <a:rPr lang="en-US" sz="1200" b="0" i="0" u="none" strike="noStrike" kern="1200" baseline="0" dirty="0">
                <a:solidFill>
                  <a:schemeClr val="tx1"/>
                </a:solidFill>
                <a:latin typeface="+mn-lt"/>
                <a:ea typeface="+mn-ea"/>
                <a:cs typeface="+mn-cs"/>
              </a:rPr>
              <a:t>write custom code for each object.</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13</a:t>
            </a:fld>
            <a:endParaRPr lang="en-US"/>
          </a:p>
        </p:txBody>
      </p:sp>
    </p:spTree>
    <p:extLst>
      <p:ext uri="{BB962C8B-B14F-4D97-AF65-F5344CB8AC3E}">
        <p14:creationId xmlns:p14="http://schemas.microsoft.com/office/powerpoint/2010/main" val="16430652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is the simple example of how you can use connections to read a file. So, in this case instead of reading the file directly, we create a connection object. So, in that case we first create a connection to a file, where the file is foo text and a foo pass is provided, and then we need to open a connection to a foo text file in read only mode. So, we have open, connection and R. When we open the connection and specify the type of connection as R, it means that this connection is a read only connection. This means that this connection allows us to read from the file, but we cannot write into the file using this connection. Now we use the </a:t>
            </a:r>
            <a:r>
              <a:rPr lang="en-US" sz="1200" kern="1200" dirty="0" err="1">
                <a:solidFill>
                  <a:schemeClr val="tx1"/>
                </a:solidFill>
                <a:effectLst/>
                <a:latin typeface="+mn-lt"/>
                <a:ea typeface="+mn-ea"/>
                <a:cs typeface="+mn-cs"/>
              </a:rPr>
              <a:t>read.csv</a:t>
            </a:r>
            <a:r>
              <a:rPr lang="en-US" sz="1200" kern="1200" dirty="0">
                <a:solidFill>
                  <a:schemeClr val="tx1"/>
                </a:solidFill>
                <a:effectLst/>
                <a:latin typeface="+mn-lt"/>
                <a:ea typeface="+mn-ea"/>
                <a:cs typeface="+mn-cs"/>
              </a:rPr>
              <a:t> file as we have used before, but instead of providing the file name, we pass the connection object. Once the file is read, we can close the connection using the close function.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14</a:t>
            </a:fld>
            <a:endParaRPr lang="en-US"/>
          </a:p>
        </p:txBody>
      </p:sp>
    </p:spTree>
    <p:extLst>
      <p:ext uri="{BB962C8B-B14F-4D97-AF65-F5344CB8AC3E}">
        <p14:creationId xmlns:p14="http://schemas.microsoft.com/office/powerpoint/2010/main" val="33694515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is another very similar example, where instead we are reading the file from an online URL. So, in this case, instead of defining the foo password file, we define a URL where the file is located. After the connection object is created, we can open the connection, read the file and close the connection.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15</a:t>
            </a:fld>
            <a:endParaRPr lang="en-US"/>
          </a:p>
        </p:txBody>
      </p:sp>
    </p:spTree>
    <p:extLst>
      <p:ext uri="{BB962C8B-B14F-4D97-AF65-F5344CB8AC3E}">
        <p14:creationId xmlns:p14="http://schemas.microsoft.com/office/powerpoint/2010/main" val="21023488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Depending on the type of data base or file, there are different ways to read data into R. </a:t>
            </a:r>
            <a:r>
              <a:rPr lang="en-US" sz="1200" kern="1200" dirty="0" err="1">
                <a:solidFill>
                  <a:schemeClr val="tx1"/>
                </a:solidFill>
                <a:effectLst/>
                <a:latin typeface="+mn-lt"/>
                <a:ea typeface="+mn-ea"/>
                <a:cs typeface="+mn-cs"/>
              </a:rPr>
              <a:t>read.table</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read.csv</a:t>
            </a:r>
            <a:r>
              <a:rPr lang="en-US" sz="1200" kern="1200" dirty="0">
                <a:solidFill>
                  <a:schemeClr val="tx1"/>
                </a:solidFill>
                <a:effectLst/>
                <a:latin typeface="+mn-lt"/>
                <a:ea typeface="+mn-ea"/>
                <a:cs typeface="+mn-cs"/>
              </a:rPr>
              <a:t> are two common ways for reading tabular data. If you want to read lines of text files you can use the read line function. Source and load functions are also common to read the R dump files and save workspaces into R. We will examine some of these functions in more detail later on.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2</a:t>
            </a:fld>
            <a:endParaRPr lang="en-US"/>
          </a:p>
        </p:txBody>
      </p:sp>
    </p:spTree>
    <p:extLst>
      <p:ext uri="{BB962C8B-B14F-4D97-AF65-F5344CB8AC3E}">
        <p14:creationId xmlns:p14="http://schemas.microsoft.com/office/powerpoint/2010/main" val="3767033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There are also a number of functions that can help write data into files. We have </a:t>
            </a:r>
            <a:r>
              <a:rPr lang="en-US" sz="1200" kern="1200" dirty="0" err="1">
                <a:solidFill>
                  <a:schemeClr val="tx1"/>
                </a:solidFill>
                <a:effectLst/>
                <a:latin typeface="+mn-lt"/>
                <a:ea typeface="+mn-ea"/>
                <a:cs typeface="+mn-cs"/>
              </a:rPr>
              <a:t>write.table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write.csv</a:t>
            </a:r>
            <a:r>
              <a:rPr lang="en-US" sz="1200" kern="1200" dirty="0">
                <a:solidFill>
                  <a:schemeClr val="tx1"/>
                </a:solidFill>
                <a:effectLst/>
                <a:latin typeface="+mn-lt"/>
                <a:ea typeface="+mn-ea"/>
                <a:cs typeface="+mn-cs"/>
              </a:rPr>
              <a:t>, write lines dump, </a:t>
            </a:r>
            <a:r>
              <a:rPr lang="en-US" sz="1200" kern="1200" dirty="0" err="1">
                <a:solidFill>
                  <a:schemeClr val="tx1"/>
                </a:solidFill>
                <a:effectLst/>
                <a:latin typeface="+mn-lt"/>
                <a:ea typeface="+mn-ea"/>
                <a:cs typeface="+mn-cs"/>
              </a:rPr>
              <a:t>dput</a:t>
            </a:r>
            <a:r>
              <a:rPr lang="en-US" sz="1200" kern="1200" dirty="0">
                <a:solidFill>
                  <a:schemeClr val="tx1"/>
                </a:solidFill>
                <a:effectLst/>
                <a:latin typeface="+mn-lt"/>
                <a:ea typeface="+mn-ea"/>
                <a:cs typeface="+mn-cs"/>
              </a:rPr>
              <a:t>, and save. Similar to reading the files, here we have </a:t>
            </a:r>
            <a:r>
              <a:rPr lang="en-US" sz="1200" kern="1200" dirty="0" err="1">
                <a:solidFill>
                  <a:schemeClr val="tx1"/>
                </a:solidFill>
                <a:effectLst/>
                <a:latin typeface="+mn-lt"/>
                <a:ea typeface="+mn-ea"/>
                <a:cs typeface="+mn-cs"/>
              </a:rPr>
              <a:t>write.table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write.csv</a:t>
            </a:r>
            <a:r>
              <a:rPr lang="en-US" sz="1200" kern="1200" dirty="0">
                <a:solidFill>
                  <a:schemeClr val="tx1"/>
                </a:solidFill>
                <a:effectLst/>
                <a:latin typeface="+mn-lt"/>
                <a:ea typeface="+mn-ea"/>
                <a:cs typeface="+mn-cs"/>
              </a:rPr>
              <a:t>, for writing tabular data into the files, write lines for writing characters of data line by line and dump in order to dump in order to dump in the text world presentation of multiple R objects in the file and save for saving arbitrary number of objects into binary format.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3</a:t>
            </a:fld>
            <a:endParaRPr lang="en-US"/>
          </a:p>
        </p:txBody>
      </p:sp>
    </p:spTree>
    <p:extLst>
      <p:ext uri="{BB962C8B-B14F-4D97-AF65-F5344CB8AC3E}">
        <p14:creationId xmlns:p14="http://schemas.microsoft.com/office/powerpoint/2010/main" val="1634358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start with the read table function. This function is considered one of the most common function for reading the data. The function takes a number of variables. Some of the most important ones are listed here. The first variable is file which refers to the name of a file or connection; we will talk about connections later on in this presentation. Header is a logical flag which indicates where the file has a header or not. If the header is set to true, then the first line of the file is interpreted as the name of the columns. Sep is a string that indicates how the columns are separated, so in different files columns could be separated using tab, space, comma, etc. The number of rows or end rows defines the number of rows of the data files that needs to be read.  By default the function reads the entire file. And skip defines the number of lines to skip from the beginning. So, for example, if you want to start reading a file from line number ten, you can set the skip to nine, so the first nine line of the file would be skipped. I also strongly encourage you to use the help function of the R. if you print question mark and then provide the name of any function in the R terminal, all the provided documentation regarding that function. This includes every single input to the file, all the default values and the output values and some examples towards the end.  </a:t>
            </a:r>
          </a:p>
          <a:p>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4</a:t>
            </a:fld>
            <a:endParaRPr lang="en-US"/>
          </a:p>
        </p:txBody>
      </p:sp>
    </p:spTree>
    <p:extLst>
      <p:ext uri="{BB962C8B-B14F-4D97-AF65-F5344CB8AC3E}">
        <p14:creationId xmlns:p14="http://schemas.microsoft.com/office/powerpoint/2010/main" val="8642874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Read table function works perfectly fine for small or moderate sized files. Here is a simple example of how you can use the function. So in this case we have my data, which is a data frame, containing the data that is read from the </a:t>
            </a:r>
            <a:r>
              <a:rPr lang="en-US" sz="1200" kern="1200" dirty="0" err="1">
                <a:solidFill>
                  <a:schemeClr val="tx1"/>
                </a:solidFill>
                <a:effectLst/>
                <a:latin typeface="+mn-lt"/>
                <a:ea typeface="+mn-ea"/>
                <a:cs typeface="+mn-cs"/>
              </a:rPr>
              <a:t>foo.text</a:t>
            </a:r>
            <a:r>
              <a:rPr lang="en-US" sz="1200" kern="1200" dirty="0">
                <a:solidFill>
                  <a:schemeClr val="tx1"/>
                </a:solidFill>
                <a:effectLst/>
                <a:latin typeface="+mn-lt"/>
                <a:ea typeface="+mn-ea"/>
                <a:cs typeface="+mn-cs"/>
              </a:rPr>
              <a:t> file. So,  </a:t>
            </a:r>
            <a:r>
              <a:rPr lang="en-US" sz="1200" kern="1200" dirty="0" err="1">
                <a:solidFill>
                  <a:schemeClr val="tx1"/>
                </a:solidFill>
                <a:effectLst/>
                <a:latin typeface="+mn-lt"/>
                <a:ea typeface="+mn-ea"/>
                <a:cs typeface="+mn-cs"/>
              </a:rPr>
              <a:t>foo.text</a:t>
            </a:r>
            <a:r>
              <a:rPr lang="en-US" sz="1200" kern="1200" dirty="0">
                <a:solidFill>
                  <a:schemeClr val="tx1"/>
                </a:solidFill>
                <a:effectLst/>
                <a:latin typeface="+mn-lt"/>
                <a:ea typeface="+mn-ea"/>
                <a:cs typeface="+mn-cs"/>
              </a:rPr>
              <a:t> is the name of the file, and then we have the file header as true which means that the first line of the file contains the name of the variables, and then columns are separated by commas in this case. From using the function, R automatically figures the number of rules that need to be read and therefore allocates the necessary amount of memory. It also figures the type of variable in each column. Normally, number columns are stored as numeric, and string variables are stored as factors. The </a:t>
            </a:r>
            <a:r>
              <a:rPr lang="en-US" sz="1200" kern="1200" dirty="0" err="1">
                <a:solidFill>
                  <a:schemeClr val="tx1"/>
                </a:solidFill>
                <a:effectLst/>
                <a:latin typeface="+mn-lt"/>
                <a:ea typeface="+mn-ea"/>
                <a:cs typeface="+mn-cs"/>
              </a:rPr>
              <a:t>read.csv</a:t>
            </a:r>
            <a:r>
              <a:rPr lang="en-US" sz="1200" kern="1200" dirty="0">
                <a:solidFill>
                  <a:schemeClr val="tx1"/>
                </a:solidFill>
                <a:effectLst/>
                <a:latin typeface="+mn-lt"/>
                <a:ea typeface="+mn-ea"/>
                <a:cs typeface="+mn-cs"/>
              </a:rPr>
              <a:t> is very similar to </a:t>
            </a:r>
            <a:r>
              <a:rPr lang="en-US" sz="1200" kern="1200" dirty="0" err="1">
                <a:solidFill>
                  <a:schemeClr val="tx1"/>
                </a:solidFill>
                <a:effectLst/>
                <a:latin typeface="+mn-lt"/>
                <a:ea typeface="+mn-ea"/>
                <a:cs typeface="+mn-cs"/>
              </a:rPr>
              <a:t>read.table</a:t>
            </a:r>
            <a:r>
              <a:rPr lang="en-US" sz="1200" kern="1200" dirty="0">
                <a:solidFill>
                  <a:schemeClr val="tx1"/>
                </a:solidFill>
                <a:effectLst/>
                <a:latin typeface="+mn-lt"/>
                <a:ea typeface="+mn-ea"/>
                <a:cs typeface="+mn-cs"/>
              </a:rPr>
              <a:t>, except that some of the default values are set slightly differently.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5</a:t>
            </a:fld>
            <a:endParaRPr lang="en-US"/>
          </a:p>
        </p:txBody>
      </p:sp>
    </p:spTree>
    <p:extLst>
      <p:ext uri="{BB962C8B-B14F-4D97-AF65-F5344CB8AC3E}">
        <p14:creationId xmlns:p14="http://schemas.microsoft.com/office/powerpoint/2010/main" val="3423424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is an important note about defining the full file path. The number you must use is the forward slash or double backslash in R in order to define the path for the file. The Windows format of single backslash will not work for R. For example, if you want to read the file called </a:t>
            </a:r>
            <a:r>
              <a:rPr lang="en-US" sz="1200" kern="1200" dirty="0" err="1">
                <a:solidFill>
                  <a:schemeClr val="tx1"/>
                </a:solidFill>
                <a:effectLst/>
                <a:latin typeface="+mn-lt"/>
                <a:ea typeface="+mn-ea"/>
                <a:cs typeface="+mn-cs"/>
              </a:rPr>
              <a:t>foo.text</a:t>
            </a:r>
            <a:r>
              <a:rPr lang="en-US" sz="1200" kern="1200" dirty="0">
                <a:solidFill>
                  <a:schemeClr val="tx1"/>
                </a:solidFill>
                <a:effectLst/>
                <a:latin typeface="+mn-lt"/>
                <a:ea typeface="+mn-ea"/>
                <a:cs typeface="+mn-cs"/>
              </a:rPr>
              <a:t> which is located in user/R/documents the first line of the code would not work. We can either change the single backslashes to double backslashes, or change them to forward slashes.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6</a:t>
            </a:fld>
            <a:endParaRPr lang="en-US"/>
          </a:p>
        </p:txBody>
      </p:sp>
    </p:spTree>
    <p:extLst>
      <p:ext uri="{BB962C8B-B14F-4D97-AF65-F5344CB8AC3E}">
        <p14:creationId xmlns:p14="http://schemas.microsoft.com/office/powerpoint/2010/main" val="11759580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kern="1200" dirty="0" err="1">
                <a:solidFill>
                  <a:schemeClr val="tx1"/>
                </a:solidFill>
                <a:effectLst/>
                <a:latin typeface="+mn-lt"/>
                <a:ea typeface="+mn-ea"/>
                <a:cs typeface="+mn-cs"/>
              </a:rPr>
              <a:t>readr</a:t>
            </a:r>
            <a:r>
              <a:rPr lang="en-US" sz="1200" kern="1200" dirty="0">
                <a:solidFill>
                  <a:schemeClr val="tx1"/>
                </a:solidFill>
                <a:effectLst/>
                <a:latin typeface="+mn-lt"/>
                <a:ea typeface="+mn-ea"/>
                <a:cs typeface="+mn-cs"/>
              </a:rPr>
              <a:t> package is recently developed to help reading large files faster and more efficiently. The package provides some functions that can replace </a:t>
            </a:r>
            <a:r>
              <a:rPr lang="en-US" sz="1200" kern="1200" dirty="0" err="1">
                <a:solidFill>
                  <a:schemeClr val="tx1"/>
                </a:solidFill>
                <a:effectLst/>
                <a:latin typeface="+mn-lt"/>
                <a:ea typeface="+mn-ea"/>
                <a:cs typeface="+mn-cs"/>
              </a:rPr>
              <a:t>read.table</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read.csv</a:t>
            </a:r>
            <a:r>
              <a:rPr lang="en-US" sz="1200" kern="1200" dirty="0">
                <a:solidFill>
                  <a:schemeClr val="tx1"/>
                </a:solidFill>
                <a:effectLst/>
                <a:latin typeface="+mn-lt"/>
                <a:ea typeface="+mn-ea"/>
                <a:cs typeface="+mn-cs"/>
              </a:rPr>
              <a:t>. more specifically </a:t>
            </a:r>
            <a:r>
              <a:rPr lang="en-US" sz="1200" kern="1200" dirty="0" err="1">
                <a:solidFill>
                  <a:schemeClr val="tx1"/>
                </a:solidFill>
                <a:effectLst/>
                <a:latin typeface="+mn-lt"/>
                <a:ea typeface="+mn-ea"/>
                <a:cs typeface="+mn-cs"/>
              </a:rPr>
              <a:t>read_table</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read_csv</a:t>
            </a:r>
            <a:r>
              <a:rPr lang="en-US" sz="1200" kern="1200" dirty="0">
                <a:solidFill>
                  <a:schemeClr val="tx1"/>
                </a:solidFill>
                <a:effectLst/>
                <a:latin typeface="+mn-lt"/>
                <a:ea typeface="+mn-ea"/>
                <a:cs typeface="+mn-cs"/>
              </a:rPr>
              <a:t> are equivalent functions that can work exactly the same way as </a:t>
            </a:r>
            <a:r>
              <a:rPr lang="en-US" sz="1200" kern="1200" dirty="0" err="1">
                <a:solidFill>
                  <a:schemeClr val="tx1"/>
                </a:solidFill>
                <a:effectLst/>
                <a:latin typeface="+mn-lt"/>
                <a:ea typeface="+mn-ea"/>
                <a:cs typeface="+mn-cs"/>
              </a:rPr>
              <a:t>read.table</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read.csv</a:t>
            </a:r>
            <a:r>
              <a:rPr lang="en-US" sz="1200" kern="1200" dirty="0">
                <a:solidFill>
                  <a:schemeClr val="tx1"/>
                </a:solidFill>
                <a:effectLst/>
                <a:latin typeface="+mn-lt"/>
                <a:ea typeface="+mn-ea"/>
                <a:cs typeface="+mn-cs"/>
              </a:rPr>
              <a:t> reworking, but they’re much faster and much more efficient. If you are working with the larger files, it is strongly recommended that you use these functions instead of the base functions. </a:t>
            </a:r>
            <a:endParaRPr lang="en-US" alt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7</a:t>
            </a:fld>
            <a:endParaRPr lang="en-US"/>
          </a:p>
        </p:txBody>
      </p:sp>
    </p:spTree>
    <p:extLst>
      <p:ext uri="{BB962C8B-B14F-4D97-AF65-F5344CB8AC3E}">
        <p14:creationId xmlns:p14="http://schemas.microsoft.com/office/powerpoint/2010/main" val="16415865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2">
                    <a:lumMod val="75000"/>
                  </a:schemeClr>
                </a:solidFill>
                <a:latin typeface="Garamond" panose="02020404030301010803" pitchFamily="18" charset="0"/>
                <a:ea typeface="Arial" charset="0"/>
                <a:cs typeface="Arial" charset="0"/>
              </a:rPr>
              <a:t>There are three main ways that data can be stored, in R : plaint text files, text files with metadata, and finally binary files.</a:t>
            </a:r>
          </a:p>
          <a:p>
            <a:endParaRPr lang="en-US" sz="1200" b="0" i="0" u="none" strike="noStrike" kern="1200" baseline="0" dirty="0">
              <a:solidFill>
                <a:schemeClr val="tx1"/>
              </a:solidFill>
              <a:latin typeface="+mn-lt"/>
              <a:ea typeface="+mn-ea"/>
              <a:cs typeface="+mn-cs"/>
            </a:endParaRP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Textual formats can work much better with version control programs like </a:t>
            </a:r>
            <a:r>
              <a:rPr lang="en-US" sz="1200" b="0" i="0" u="none" strike="noStrike" kern="1200" baseline="0" dirty="0" err="1">
                <a:solidFill>
                  <a:schemeClr val="tx1"/>
                </a:solidFill>
                <a:latin typeface="+mn-lt"/>
                <a:ea typeface="+mn-ea"/>
                <a:cs typeface="+mn-cs"/>
              </a:rPr>
              <a:t>git</a:t>
            </a:r>
            <a:r>
              <a:rPr lang="en-US" sz="1200" b="0" i="0" u="none" strike="noStrike" kern="1200" baseline="0" dirty="0">
                <a:solidFill>
                  <a:schemeClr val="tx1"/>
                </a:solidFill>
                <a:latin typeface="+mn-lt"/>
                <a:ea typeface="+mn-ea"/>
                <a:cs typeface="+mn-cs"/>
              </a:rPr>
              <a:t> which</a:t>
            </a:r>
          </a:p>
          <a:p>
            <a:r>
              <a:rPr lang="en-US" sz="1200" b="0" i="0" u="none" strike="noStrike" kern="1200" baseline="0" dirty="0">
                <a:solidFill>
                  <a:schemeClr val="tx1"/>
                </a:solidFill>
                <a:latin typeface="+mn-lt"/>
                <a:ea typeface="+mn-ea"/>
                <a:cs typeface="+mn-cs"/>
              </a:rPr>
              <a:t>can only track changes meaningfully in text files. In addition, textual formats can be more robust;</a:t>
            </a:r>
          </a:p>
          <a:p>
            <a:r>
              <a:rPr lang="en-US" sz="1200" b="0" i="0" u="none" strike="noStrike" kern="1200" baseline="0" dirty="0">
                <a:solidFill>
                  <a:schemeClr val="tx1"/>
                </a:solidFill>
                <a:latin typeface="+mn-lt"/>
                <a:ea typeface="+mn-ea"/>
                <a:cs typeface="+mn-cs"/>
              </a:rPr>
              <a:t>For example, if there is corruption somewhere in the file, it is easier to fix the problem because one can just</a:t>
            </a:r>
          </a:p>
          <a:p>
            <a:r>
              <a:rPr lang="en-US" sz="1200" b="0" i="0" u="none" strike="noStrike" kern="1200" baseline="0" dirty="0">
                <a:solidFill>
                  <a:schemeClr val="tx1"/>
                </a:solidFill>
                <a:latin typeface="+mn-lt"/>
                <a:ea typeface="+mn-ea"/>
                <a:cs typeface="+mn-cs"/>
              </a:rPr>
              <a:t>open the file in an editor and look at it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complement to the textual format is the binary format, which is sometimes necessary to use</a:t>
            </a:r>
          </a:p>
          <a:p>
            <a:r>
              <a:rPr lang="en-US" sz="1200" b="0" i="0" u="none" strike="noStrike" kern="1200" baseline="0" dirty="0">
                <a:solidFill>
                  <a:schemeClr val="tx1"/>
                </a:solidFill>
                <a:latin typeface="+mn-lt"/>
                <a:ea typeface="+mn-ea"/>
                <a:cs typeface="+mn-cs"/>
              </a:rPr>
              <a:t>for efficiency purposes, or because there’s just no useful way to represent data in a textual manner.</a:t>
            </a:r>
          </a:p>
          <a:p>
            <a:r>
              <a:rPr lang="en-US" sz="1200" b="0" i="0" u="none" strike="noStrike" kern="1200" baseline="0" dirty="0">
                <a:solidFill>
                  <a:schemeClr val="tx1"/>
                </a:solidFill>
                <a:latin typeface="+mn-lt"/>
                <a:ea typeface="+mn-ea"/>
                <a:cs typeface="+mn-cs"/>
              </a:rPr>
              <a:t>Also, with numeric data, one can often lose precision when converting to and from a textual format,</a:t>
            </a:r>
          </a:p>
          <a:p>
            <a:r>
              <a:rPr lang="en-US" sz="1200" b="0" i="0" u="none" strike="noStrike" kern="1200" baseline="0" dirty="0">
                <a:solidFill>
                  <a:schemeClr val="tx1"/>
                </a:solidFill>
                <a:latin typeface="+mn-lt"/>
                <a:ea typeface="+mn-ea"/>
                <a:cs typeface="+mn-cs"/>
              </a:rPr>
              <a:t>so it’s better to stick with a binary format.</a:t>
            </a:r>
          </a:p>
          <a:p>
            <a:endParaRPr lang="en-US" sz="1200" b="0" i="0" u="none" strike="noStrike" kern="1200" baseline="0" dirty="0">
              <a:solidFill>
                <a:schemeClr val="tx1"/>
              </a:solidFill>
              <a:latin typeface="+mn-lt"/>
              <a:ea typeface="+mn-ea"/>
              <a:cs typeface="+mn-cs"/>
            </a:endParaRP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One can create a more descriptive representation of an R object by using the </a:t>
            </a:r>
            <a:r>
              <a:rPr lang="en-US" sz="1200" b="0" i="0" u="none" strike="noStrike" kern="1200" baseline="0" dirty="0" err="1">
                <a:solidFill>
                  <a:schemeClr val="tx1"/>
                </a:solidFill>
                <a:latin typeface="+mn-lt"/>
                <a:ea typeface="+mn-ea"/>
                <a:cs typeface="+mn-cs"/>
              </a:rPr>
              <a:t>dput</a:t>
            </a:r>
            <a:r>
              <a:rPr lang="en-US" sz="1200" b="0" i="0" u="none" strike="noStrike" kern="1200" baseline="0" dirty="0">
                <a:solidFill>
                  <a:schemeClr val="tx1"/>
                </a:solidFill>
                <a:latin typeface="+mn-lt"/>
                <a:ea typeface="+mn-ea"/>
                <a:cs typeface="+mn-cs"/>
              </a:rPr>
              <a:t>() or dump()</a:t>
            </a:r>
          </a:p>
          <a:p>
            <a:r>
              <a:rPr lang="en-US" sz="1200" b="0" i="0" u="none" strike="noStrike" kern="1200" baseline="0" dirty="0">
                <a:solidFill>
                  <a:schemeClr val="tx1"/>
                </a:solidFill>
                <a:latin typeface="+mn-lt"/>
                <a:ea typeface="+mn-ea"/>
                <a:cs typeface="+mn-cs"/>
              </a:rPr>
              <a:t>functions. The dump() and </a:t>
            </a:r>
            <a:r>
              <a:rPr lang="en-US" sz="1200" b="0" i="0" u="none" strike="noStrike" kern="1200" baseline="0" dirty="0" err="1">
                <a:solidFill>
                  <a:schemeClr val="tx1"/>
                </a:solidFill>
                <a:latin typeface="+mn-lt"/>
                <a:ea typeface="+mn-ea"/>
                <a:cs typeface="+mn-cs"/>
              </a:rPr>
              <a:t>dput</a:t>
            </a:r>
            <a:r>
              <a:rPr lang="en-US" sz="1200" b="0" i="0" u="none" strike="noStrike" kern="1200" baseline="0" dirty="0">
                <a:solidFill>
                  <a:schemeClr val="tx1"/>
                </a:solidFill>
                <a:latin typeface="+mn-lt"/>
                <a:ea typeface="+mn-ea"/>
                <a:cs typeface="+mn-cs"/>
              </a:rPr>
              <a:t>() functions are useful because the resulting textual format is editable,</a:t>
            </a:r>
          </a:p>
          <a:p>
            <a:r>
              <a:rPr lang="en-US" sz="1200" b="0" i="0" u="none" strike="noStrike" kern="1200" baseline="0" dirty="0">
                <a:solidFill>
                  <a:schemeClr val="tx1"/>
                </a:solidFill>
                <a:latin typeface="+mn-lt"/>
                <a:ea typeface="+mn-ea"/>
                <a:cs typeface="+mn-cs"/>
              </a:rPr>
              <a:t>and in the case of corruption, potentially recoverable. However, unlike writing out a table or CSV file,</a:t>
            </a:r>
          </a:p>
          <a:p>
            <a:r>
              <a:rPr lang="en-US" sz="1200" b="0" i="0" u="none" strike="noStrike" kern="1200" baseline="0" dirty="0">
                <a:solidFill>
                  <a:schemeClr val="tx1"/>
                </a:solidFill>
                <a:latin typeface="+mn-lt"/>
                <a:ea typeface="+mn-ea"/>
                <a:cs typeface="+mn-cs"/>
              </a:rPr>
              <a:t>dump() and </a:t>
            </a:r>
            <a:r>
              <a:rPr lang="en-US" sz="1200" b="0" i="0" u="none" strike="noStrike" kern="1200" baseline="0" dirty="0" err="1">
                <a:solidFill>
                  <a:schemeClr val="tx1"/>
                </a:solidFill>
                <a:latin typeface="+mn-lt"/>
                <a:ea typeface="+mn-ea"/>
                <a:cs typeface="+mn-cs"/>
              </a:rPr>
              <a:t>dput</a:t>
            </a:r>
            <a:r>
              <a:rPr lang="en-US" sz="1200" b="0" i="0" u="none" strike="noStrike" kern="1200" baseline="0" dirty="0">
                <a:solidFill>
                  <a:schemeClr val="tx1"/>
                </a:solidFill>
                <a:latin typeface="+mn-lt"/>
                <a:ea typeface="+mn-ea"/>
                <a:cs typeface="+mn-cs"/>
              </a:rPr>
              <a:t>() preserve the </a:t>
            </a:r>
            <a:r>
              <a:rPr lang="en-US" sz="1200" b="0" i="1" u="none" strike="noStrike" kern="1200" baseline="0" dirty="0">
                <a:solidFill>
                  <a:schemeClr val="tx1"/>
                </a:solidFill>
                <a:latin typeface="+mn-lt"/>
                <a:ea typeface="+mn-ea"/>
                <a:cs typeface="+mn-cs"/>
              </a:rPr>
              <a:t>metadata</a:t>
            </a:r>
            <a:r>
              <a:rPr lang="en-US" sz="1200" b="0" i="0" u="none" strike="noStrike" kern="1200" baseline="0" dirty="0">
                <a:solidFill>
                  <a:schemeClr val="tx1"/>
                </a:solidFill>
                <a:latin typeface="+mn-lt"/>
                <a:ea typeface="+mn-ea"/>
                <a:cs typeface="+mn-cs"/>
              </a:rPr>
              <a:t>, so that another user doesn’t</a:t>
            </a:r>
          </a:p>
          <a:p>
            <a:r>
              <a:rPr lang="en-US" sz="1200" b="0" i="0" u="none" strike="noStrike" kern="1200" baseline="0" dirty="0">
                <a:solidFill>
                  <a:schemeClr val="tx1"/>
                </a:solidFill>
                <a:latin typeface="+mn-lt"/>
                <a:ea typeface="+mn-ea"/>
                <a:cs typeface="+mn-cs"/>
              </a:rPr>
              <a:t>have to specify it all over again.</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8</a:t>
            </a:fld>
            <a:endParaRPr lang="en-US"/>
          </a:p>
        </p:txBody>
      </p:sp>
    </p:spTree>
    <p:extLst>
      <p:ext uri="{BB962C8B-B14F-4D97-AF65-F5344CB8AC3E}">
        <p14:creationId xmlns:p14="http://schemas.microsoft.com/office/powerpoint/2010/main" val="445557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we said before, we can dump R function to a file by passing the character vector of their names. In this case dump will create output that is in the form of the R code. So, in other words, it’s a textual file which includes also some </a:t>
            </a:r>
            <a:r>
              <a:rPr lang="en-US" sz="1200" kern="1200" dirty="0" err="1">
                <a:solidFill>
                  <a:schemeClr val="tx1"/>
                </a:solidFill>
                <a:effectLst/>
                <a:latin typeface="+mn-lt"/>
                <a:ea typeface="+mn-ea"/>
                <a:cs typeface="+mn-cs"/>
              </a:rPr>
              <a:t>metta</a:t>
            </a:r>
            <a:r>
              <a:rPr lang="en-US" sz="1200" kern="1200" dirty="0">
                <a:solidFill>
                  <a:schemeClr val="tx1"/>
                </a:solidFill>
                <a:effectLst/>
                <a:latin typeface="+mn-lt"/>
                <a:ea typeface="+mn-ea"/>
                <a:cs typeface="+mn-cs"/>
              </a:rPr>
              <a:t> data, like class of the objects, row names and the column names. The inverse of the dump function is the source function. So, once we have dumped a content in a file, we can use the source function to retract the data back.</a:t>
            </a:r>
            <a:r>
              <a:rPr lang="en-US" dirty="0">
                <a:effectLst/>
              </a:rPr>
              <a:t> </a:t>
            </a:r>
            <a:endParaRPr lang="en-US" dirty="0"/>
          </a:p>
        </p:txBody>
      </p:sp>
      <p:sp>
        <p:nvSpPr>
          <p:cNvPr id="4" name="Slide Number Placeholder 3"/>
          <p:cNvSpPr>
            <a:spLocks noGrp="1"/>
          </p:cNvSpPr>
          <p:nvPr>
            <p:ph type="sldNum" sz="quarter" idx="10"/>
          </p:nvPr>
        </p:nvSpPr>
        <p:spPr/>
        <p:txBody>
          <a:bodyPr/>
          <a:lstStyle/>
          <a:p>
            <a:fld id="{AD06AC3C-2068-4A88-982F-9859BB4885A0}" type="slidenum">
              <a:rPr lang="en-US" smtClean="0"/>
              <a:t>9</a:t>
            </a:fld>
            <a:endParaRPr lang="en-US"/>
          </a:p>
        </p:txBody>
      </p:sp>
    </p:spTree>
    <p:extLst>
      <p:ext uri="{BB962C8B-B14F-4D97-AF65-F5344CB8AC3E}">
        <p14:creationId xmlns:p14="http://schemas.microsoft.com/office/powerpoint/2010/main" val="25565776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3" name="Picture 12"/>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367591" cy="5143500"/>
          </a:xfrm>
          <a:prstGeom prst="rect">
            <a:avLst/>
          </a:prstGeom>
        </p:spPr>
      </p:pic>
      <p:sp>
        <p:nvSpPr>
          <p:cNvPr id="2" name="Title 1"/>
          <p:cNvSpPr>
            <a:spLocks noGrp="1"/>
          </p:cNvSpPr>
          <p:nvPr>
            <p:ph type="ctrTitle"/>
          </p:nvPr>
        </p:nvSpPr>
        <p:spPr>
          <a:xfrm>
            <a:off x="725714" y="841772"/>
            <a:ext cx="7772400" cy="2509748"/>
          </a:xfrm>
        </p:spPr>
        <p:txBody>
          <a:bodyPr anchor="b">
            <a:normAutofit/>
          </a:bodyPr>
          <a:lstStyle>
            <a:lvl1pPr algn="ctr">
              <a:defRPr sz="3600" b="1" i="0">
                <a:solidFill>
                  <a:schemeClr val="bg1"/>
                </a:solidFill>
                <a:latin typeface="Arial Black" charset="0"/>
                <a:ea typeface="Arial Black" charset="0"/>
                <a:cs typeface="Arial Black" charset="0"/>
              </a:defRPr>
            </a:lvl1pPr>
          </a:lstStyle>
          <a:p>
            <a:r>
              <a:rPr lang="en-US" dirty="0"/>
              <a:t>Click to edit Master title style</a:t>
            </a:r>
          </a:p>
        </p:txBody>
      </p:sp>
      <p:sp>
        <p:nvSpPr>
          <p:cNvPr id="3" name="Subtitle 2"/>
          <p:cNvSpPr>
            <a:spLocks noGrp="1"/>
          </p:cNvSpPr>
          <p:nvPr>
            <p:ph type="subTitle" idx="1"/>
          </p:nvPr>
        </p:nvSpPr>
        <p:spPr>
          <a:xfrm>
            <a:off x="1143000" y="3565128"/>
            <a:ext cx="6858000" cy="1241822"/>
          </a:xfrm>
        </p:spPr>
        <p:txBody>
          <a:bodyPr>
            <a:normAutofit/>
          </a:bodyPr>
          <a:lstStyle>
            <a:lvl1pPr marL="0" indent="0" algn="ctr">
              <a:buNone/>
              <a:defRPr sz="2000" b="1" i="0">
                <a:solidFill>
                  <a:schemeClr val="bg1"/>
                </a:solidFill>
                <a:latin typeface="Arial" charset="0"/>
                <a:ea typeface="Arial" charset="0"/>
                <a:cs typeface="Arial"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1"/>
            <a:ext cx="2346960" cy="1066800"/>
          </a:xfrm>
          <a:prstGeom prst="rect">
            <a:avLst/>
          </a:prstGeom>
        </p:spPr>
      </p:pic>
      <p:pic>
        <p:nvPicPr>
          <p:cNvPr id="10" name="Picture 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988384" y="4763159"/>
            <a:ext cx="1539796" cy="308491"/>
          </a:xfrm>
          <a:prstGeom prst="rect">
            <a:avLst/>
          </a:prstGeom>
        </p:spPr>
      </p:pic>
    </p:spTree>
    <p:extLst>
      <p:ext uri="{BB962C8B-B14F-4D97-AF65-F5344CB8AC3E}">
        <p14:creationId xmlns:p14="http://schemas.microsoft.com/office/powerpoint/2010/main" val="98415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71655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4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C3B8DE-DCD3-E844-A1CD-00ABD5C27D77}" type="datetimeFigureOut">
              <a:rPr lang="en-US" smtClean="0"/>
              <a:t>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66147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lvl1pPr>
              <a:defRPr sz="1800"/>
            </a:lvl1pPr>
            <a:lvl2pPr>
              <a:defRPr sz="16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8C3B8DE-DCD3-E844-A1CD-00ABD5C27D77}" type="datetimeFigureOut">
              <a:rPr lang="en-US" smtClean="0"/>
              <a:t>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491751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C3B8DE-DCD3-E844-A1CD-00ABD5C27D77}" type="datetimeFigureOut">
              <a:rPr lang="en-US" smtClean="0"/>
              <a:t>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1012369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C3B8DE-DCD3-E844-A1CD-00ABD5C27D77}" type="datetimeFigureOut">
              <a:rPr lang="en-US" smtClean="0"/>
              <a:t>2/9/2019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B7E3A-A8BC-1542-B6A9-3881FA2AF1D4}" type="slidenum">
              <a:rPr lang="en-US" smtClean="0"/>
              <a:t>‹#›</a:t>
            </a:fld>
            <a:endParaRPr lang="en-US"/>
          </a:p>
        </p:txBody>
      </p:sp>
    </p:spTree>
    <p:extLst>
      <p:ext uri="{BB962C8B-B14F-4D97-AF65-F5344CB8AC3E}">
        <p14:creationId xmlns:p14="http://schemas.microsoft.com/office/powerpoint/2010/main" val="38720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13"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4749165"/>
            <a:ext cx="9144000" cy="394335"/>
          </a:xfrm>
          <a:prstGeom prst="rect">
            <a:avLst/>
          </a:prstGeom>
        </p:spPr>
      </p:pic>
      <p:pic>
        <p:nvPicPr>
          <p:cNvPr id="9" name="Picture 8"/>
          <p:cNvPicPr>
            <a:picLocks noChangeAspect="1"/>
          </p:cNvPicPr>
          <p:nvPr userDrawn="1"/>
        </p:nvPicPr>
        <p:blipFill>
          <a:blip r:embed="rId9">
            <a:alphaModFix/>
            <a:extLst>
              <a:ext uri="{28A0092B-C50C-407E-A947-70E740481C1C}">
                <a14:useLocalDpi xmlns:a14="http://schemas.microsoft.com/office/drawing/2010/main" val="0"/>
              </a:ext>
            </a:extLst>
          </a:blip>
          <a:stretch>
            <a:fillRect/>
          </a:stretch>
        </p:blipFill>
        <p:spPr>
          <a:xfrm>
            <a:off x="-152395" y="4763159"/>
            <a:ext cx="4517081" cy="451708"/>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315" y="0"/>
            <a:ext cx="2367591" cy="5143500"/>
          </a:xfrm>
          <a:prstGeom prst="rect">
            <a:avLst/>
          </a:prstGeom>
        </p:spPr>
      </p:pic>
      <p:sp>
        <p:nvSpPr>
          <p:cNvPr id="2" name="Title Placeholder 1"/>
          <p:cNvSpPr>
            <a:spLocks noGrp="1"/>
          </p:cNvSpPr>
          <p:nvPr>
            <p:ph type="title"/>
          </p:nvPr>
        </p:nvSpPr>
        <p:spPr>
          <a:xfrm>
            <a:off x="1618344" y="0"/>
            <a:ext cx="6897006" cy="10656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28557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696365" y="4767263"/>
            <a:ext cx="4511533" cy="273844"/>
          </a:xfrm>
          <a:prstGeom prst="rect">
            <a:avLst/>
          </a:prstGeom>
        </p:spPr>
        <p:txBody>
          <a:bodyPr vert="horz" lIns="91440" tIns="45720" rIns="91440" bIns="45720" rtlCol="0" anchor="ctr"/>
          <a:lstStyle>
            <a:lvl1pPr algn="ctr">
              <a:defRPr sz="900" b="1" i="0">
                <a:solidFill>
                  <a:schemeClr val="bg1"/>
                </a:solidFill>
                <a:latin typeface="Arial" charset="0"/>
                <a:ea typeface="Arial" charset="0"/>
                <a:cs typeface="Arial" charset="0"/>
              </a:defRPr>
            </a:lvl1pPr>
          </a:lstStyle>
          <a:p>
            <a:endParaRPr lang="en-US" dirty="0"/>
          </a:p>
        </p:txBody>
      </p:sp>
      <p:sp>
        <p:nvSpPr>
          <p:cNvPr id="6" name="Slide Number Placeholder 5"/>
          <p:cNvSpPr>
            <a:spLocks noGrp="1"/>
          </p:cNvSpPr>
          <p:nvPr>
            <p:ph type="sldNum" sz="quarter" idx="4"/>
          </p:nvPr>
        </p:nvSpPr>
        <p:spPr>
          <a:xfrm>
            <a:off x="145143" y="4767263"/>
            <a:ext cx="481735" cy="273844"/>
          </a:xfrm>
          <a:prstGeom prst="rect">
            <a:avLst/>
          </a:prstGeom>
        </p:spPr>
        <p:txBody>
          <a:bodyPr vert="horz" lIns="91440" tIns="45720" rIns="91440" bIns="45720" rtlCol="0" anchor="ctr"/>
          <a:lstStyle>
            <a:lvl1pPr algn="r">
              <a:defRPr sz="900" b="1" i="0">
                <a:solidFill>
                  <a:schemeClr val="bg1"/>
                </a:solidFill>
                <a:latin typeface="Arial" charset="0"/>
                <a:ea typeface="Arial" charset="0"/>
                <a:cs typeface="Arial" charset="0"/>
              </a:defRPr>
            </a:lvl1pPr>
          </a:lstStyle>
          <a:p>
            <a:fld id="{8B3B7E3A-A8BC-1542-B6A9-3881FA2AF1D4}" type="slidenum">
              <a:rPr lang="en-US" smtClean="0"/>
              <a:pPr/>
              <a:t>‹#›</a:t>
            </a:fld>
            <a:endParaRPr lang="en-US" dirty="0"/>
          </a:p>
        </p:txBody>
      </p:sp>
      <p:pic>
        <p:nvPicPr>
          <p:cNvPr id="10" name="Picture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9131" y="-14513"/>
            <a:ext cx="1789607" cy="813458"/>
          </a:xfrm>
          <a:prstGeom prst="rect">
            <a:avLst/>
          </a:prstGeom>
        </p:spPr>
      </p:pic>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1" i="0">
                <a:solidFill>
                  <a:schemeClr val="bg1"/>
                </a:solidFill>
                <a:latin typeface="Arial" charset="0"/>
                <a:ea typeface="Arial" charset="0"/>
                <a:cs typeface="Arial" charset="0"/>
              </a:defRPr>
            </a:lvl1pPr>
          </a:lstStyle>
          <a:p>
            <a:fld id="{28C3B8DE-DCD3-E844-A1CD-00ABD5C27D77}" type="datetimeFigureOut">
              <a:rPr lang="en-US" smtClean="0"/>
              <a:pPr/>
              <a:t>2/9/2019</a:t>
            </a:fld>
            <a:endParaRPr lang="en-US" dirty="0"/>
          </a:p>
        </p:txBody>
      </p:sp>
      <p:pic>
        <p:nvPicPr>
          <p:cNvPr id="13" name="Picture 12"/>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8508093" y="4442028"/>
            <a:ext cx="523665" cy="444097"/>
          </a:xfrm>
          <a:prstGeom prst="rect">
            <a:avLst/>
          </a:prstGeom>
        </p:spPr>
      </p:pic>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105017" y="4763159"/>
            <a:ext cx="1539796" cy="308491"/>
          </a:xfrm>
          <a:prstGeom prst="rect">
            <a:avLst/>
          </a:prstGeom>
        </p:spPr>
      </p:pic>
    </p:spTree>
    <p:extLst>
      <p:ext uri="{BB962C8B-B14F-4D97-AF65-F5344CB8AC3E}">
        <p14:creationId xmlns:p14="http://schemas.microsoft.com/office/powerpoint/2010/main" val="181752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Lst>
  <p:txStyles>
    <p:titleStyle>
      <a:lvl1pPr algn="l" defTabSz="685800" rtl="0" eaLnBrk="1" latinLnBrk="0" hangingPunct="1">
        <a:lnSpc>
          <a:spcPct val="90000"/>
        </a:lnSpc>
        <a:spcBef>
          <a:spcPct val="0"/>
        </a:spcBef>
        <a:buNone/>
        <a:defRPr sz="2400" b="1" i="0" kern="1200">
          <a:solidFill>
            <a:srgbClr val="002060"/>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000" b="1" i="0" kern="1200">
          <a:solidFill>
            <a:srgbClr val="002060"/>
          </a:solidFill>
          <a:latin typeface="Arial" charset="0"/>
          <a:ea typeface="Arial" charset="0"/>
          <a:cs typeface="Arial"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b="0" i="0" kern="1200">
          <a:solidFill>
            <a:schemeClr val="bg2">
              <a:lumMod val="50000"/>
            </a:schemeClr>
          </a:solidFill>
          <a:latin typeface="Arial" charset="0"/>
          <a:ea typeface="Arial" charset="0"/>
          <a:cs typeface="Arial"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bg2">
              <a:lumMod val="50000"/>
            </a:schemeClr>
          </a:solidFill>
          <a:latin typeface="Arial" charset="0"/>
          <a:ea typeface="Arial" charset="0"/>
          <a:cs typeface="Arial"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bg2">
              <a:lumMod val="50000"/>
            </a:schemeClr>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9.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p3"/><Relationship Id="rId1" Type="http://schemas.microsoft.com/office/2007/relationships/media" Target="../media/media14.mp3"/><Relationship Id="rId5" Type="http://schemas.openxmlformats.org/officeDocument/2006/relationships/image" Target="../media/image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p3"/><Relationship Id="rId1" Type="http://schemas.microsoft.com/office/2007/relationships/media" Target="../media/media15.mp3"/><Relationship Id="rId5" Type="http://schemas.openxmlformats.org/officeDocument/2006/relationships/image" Target="../media/image9.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5193" y="1373390"/>
            <a:ext cx="7852133" cy="2509748"/>
          </a:xfrm>
        </p:spPr>
        <p:txBody>
          <a:bodyPr/>
          <a:lstStyle/>
          <a:p>
            <a:r>
              <a:rPr lang="en-US" dirty="0"/>
              <a:t>Data </a:t>
            </a:r>
            <a:r>
              <a:rPr lang="en-US" dirty="0" smtClean="0"/>
              <a:t>Input/output </a:t>
            </a:r>
            <a:r>
              <a:rPr lang="en-US" dirty="0"/>
              <a:t>Operations in R</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8498" y="1741190"/>
            <a:ext cx="745003" cy="631804"/>
          </a:xfrm>
          <a:prstGeom prst="rect">
            <a:avLst/>
          </a:prstGeom>
        </p:spPr>
      </p:pic>
      <p:pic>
        <p:nvPicPr>
          <p:cNvPr id="3" name="2_3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93713" y="4779963"/>
            <a:ext cx="487362" cy="487362"/>
          </a:xfrm>
          <a:prstGeom prst="rect">
            <a:avLst/>
          </a:prstGeom>
        </p:spPr>
      </p:pic>
    </p:spTree>
    <p:extLst>
      <p:ext uri="{BB962C8B-B14F-4D97-AF65-F5344CB8AC3E}">
        <p14:creationId xmlns:p14="http://schemas.microsoft.com/office/powerpoint/2010/main" val="3426311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9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293311"/>
            <a:ext cx="5715000" cy="400050"/>
          </a:xfrm>
        </p:spPr>
        <p:txBody>
          <a:bodyPr>
            <a:noAutofit/>
          </a:bodyPr>
          <a:lstStyle/>
          <a:p>
            <a:r>
              <a:rPr lang="en-US" altLang="en-US" dirty="0">
                <a:latin typeface="Garamond" panose="02020404030301010803" pitchFamily="18" charset="0"/>
              </a:rPr>
              <a:t>Example</a:t>
            </a:r>
          </a:p>
        </p:txBody>
      </p:sp>
      <p:sp>
        <p:nvSpPr>
          <p:cNvPr id="7" name="Rectangle 6"/>
          <p:cNvSpPr/>
          <p:nvPr/>
        </p:nvSpPr>
        <p:spPr>
          <a:xfrm>
            <a:off x="2286000" y="1040562"/>
            <a:ext cx="5276850" cy="3431709"/>
          </a:xfrm>
          <a:prstGeom prst="rect">
            <a:avLst/>
          </a:prstGeom>
        </p:spPr>
        <p:txBody>
          <a:bodyPr wrap="square">
            <a:spAutoFit/>
          </a:bodyPr>
          <a:lstStyle/>
          <a:p>
            <a:pPr latinLnBrk="1">
              <a:spcAft>
                <a:spcPts val="1000"/>
              </a:spcAft>
            </a:pPr>
            <a:r>
              <a:rPr lang="en-US" sz="1600" dirty="0">
                <a:latin typeface="Consolas" panose="020B0609020204030204" pitchFamily="49" charset="0"/>
                <a:ea typeface="Cambria" panose="02040503050406030204" pitchFamily="18" charset="0"/>
                <a:cs typeface="Times New Roman" panose="02020603050405020304" pitchFamily="18" charset="0"/>
              </a:rPr>
              <a:t>x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"foo"</a:t>
            </a:r>
            <a:r>
              <a:rPr lang="en-US" sz="1600" dirty="0">
                <a:latin typeface="Consolas" panose="020B0609020204030204" pitchFamily="49" charset="0"/>
                <a:ea typeface="Cambria" panose="02040503050406030204" pitchFamily="18" charset="0"/>
                <a:cs typeface="Times New Roman" panose="02020603050405020304" pitchFamily="18" charset="0"/>
              </a:rPr>
              <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y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data.frame</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a =</a:t>
            </a:r>
            <a:r>
              <a:rPr lang="en-US" sz="1600" dirty="0">
                <a:latin typeface="Consolas" panose="020B0609020204030204" pitchFamily="49" charset="0"/>
                <a:ea typeface="Cambria" panose="02040503050406030204" pitchFamily="18" charset="0"/>
                <a:cs typeface="Times New Roman" panose="02020603050405020304" pitchFamily="18" charset="0"/>
              </a:rPr>
              <a:t> 1L, </a:t>
            </a:r>
            <a:r>
              <a:rPr lang="en-US" sz="16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b =</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a:t>
            </a:r>
            <a:r>
              <a:rPr lang="en-US" sz="1600" dirty="0">
                <a:latin typeface="Consolas" panose="020B0609020204030204" pitchFamily="49" charset="0"/>
                <a:ea typeface="Cambria" panose="02040503050406030204" pitchFamily="18" charset="0"/>
                <a:cs typeface="Times New Roman" panose="02020603050405020304" pitchFamily="18" charset="0"/>
              </a:rPr>
              <a:t>)</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dump</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"x"</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"y"</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file =</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t>
            </a:r>
            <a:r>
              <a:rPr lang="en-US" sz="1600" dirty="0" err="1">
                <a:solidFill>
                  <a:srgbClr val="4E9A06"/>
                </a:solidFill>
                <a:latin typeface="Consolas" panose="020B0609020204030204" pitchFamily="49" charset="0"/>
                <a:ea typeface="Cambria" panose="02040503050406030204" pitchFamily="18" charset="0"/>
                <a:cs typeface="Times New Roman" panose="02020603050405020304" pitchFamily="18" charset="0"/>
              </a:rPr>
              <a:t>data.R</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t>
            </a:r>
            <a:r>
              <a:rPr lang="en-US" sz="1600" dirty="0">
                <a:latin typeface="Consolas" panose="020B0609020204030204" pitchFamily="49" charset="0"/>
                <a:ea typeface="Cambria" panose="02040503050406030204" pitchFamily="18" charset="0"/>
                <a:cs typeface="Times New Roman" panose="02020603050405020304" pitchFamily="18" charset="0"/>
              </a:rPr>
              <a:t>)</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rm</a:t>
            </a:r>
            <a:r>
              <a:rPr lang="en-US" sz="1600" dirty="0">
                <a:latin typeface="Consolas" panose="020B0609020204030204" pitchFamily="49" charset="0"/>
                <a:ea typeface="Cambria" panose="02040503050406030204" pitchFamily="18" charset="0"/>
                <a:cs typeface="Times New Roman" panose="02020603050405020304" pitchFamily="18" charset="0"/>
              </a:rPr>
              <a:t>(x, y)</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source</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t>
            </a:r>
            <a:r>
              <a:rPr lang="en-US" sz="1600" dirty="0" err="1">
                <a:solidFill>
                  <a:srgbClr val="4E9A06"/>
                </a:solidFill>
                <a:latin typeface="Consolas" panose="020B0609020204030204" pitchFamily="49" charset="0"/>
                <a:ea typeface="Cambria" panose="02040503050406030204" pitchFamily="18" charset="0"/>
                <a:cs typeface="Times New Roman" panose="02020603050405020304" pitchFamily="18" charset="0"/>
              </a:rPr>
              <a:t>data.R</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#retrieve the data</a:t>
            </a:r>
            <a:r>
              <a:rPr lang="en-US" sz="1600" dirty="0">
                <a:latin typeface="Consolas" panose="020B0609020204030204" pitchFamily="49" charset="0"/>
                <a:ea typeface="Cambria" panose="02040503050406030204" pitchFamily="18" charset="0"/>
                <a:cs typeface="Times New Roman" panose="02020603050405020304" pitchFamily="18" charset="0"/>
              </a:rPr>
              <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str</a:t>
            </a:r>
            <a:r>
              <a:rPr lang="en-US" sz="1600" dirty="0">
                <a:latin typeface="Consolas" panose="020B0609020204030204" pitchFamily="49" charset="0"/>
                <a:ea typeface="Cambria" panose="02040503050406030204" pitchFamily="18" charset="0"/>
                <a:cs typeface="Times New Roman" panose="02020603050405020304" pitchFamily="18" charset="0"/>
              </a:rPr>
              <a:t>(y)</a:t>
            </a:r>
          </a:p>
          <a:p>
            <a:pPr latinLnBrk="1">
              <a:spcAft>
                <a:spcPts val="1000"/>
              </a:spcAft>
            </a:pP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err="1">
                <a:latin typeface="Consolas" panose="020B0609020204030204" pitchFamily="49" charset="0"/>
                <a:ea typeface="Cambria" panose="02040503050406030204" pitchFamily="18" charset="0"/>
                <a:cs typeface="Times New Roman" panose="02020603050405020304" pitchFamily="18" charset="0"/>
              </a:rPr>
              <a:t>data.frame</a:t>
            </a:r>
            <a:r>
              <a:rPr lang="en-US" sz="1600" dirty="0">
                <a:latin typeface="Consolas" panose="020B0609020204030204" pitchFamily="49" charset="0"/>
                <a:ea typeface="Cambria" panose="02040503050406030204" pitchFamily="18" charset="0"/>
                <a:cs typeface="Times New Roman" panose="02020603050405020304" pitchFamily="18" charset="0"/>
              </a:rPr>
              <a:t>':    1 obs. of  2 variables:</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  $ a: </a:t>
            </a:r>
            <a:r>
              <a:rPr lang="en-US" sz="1600" dirty="0" err="1">
                <a:latin typeface="Consolas" panose="020B0609020204030204" pitchFamily="49" charset="0"/>
                <a:ea typeface="Cambria" panose="02040503050406030204" pitchFamily="18" charset="0"/>
                <a:cs typeface="Times New Roman" panose="02020603050405020304" pitchFamily="18" charset="0"/>
              </a:rPr>
              <a:t>int</a:t>
            </a:r>
            <a:r>
              <a:rPr lang="en-US" sz="1600" dirty="0">
                <a:latin typeface="Consolas" panose="020B0609020204030204" pitchFamily="49" charset="0"/>
                <a:ea typeface="Cambria" panose="02040503050406030204" pitchFamily="18" charset="0"/>
                <a:cs typeface="Times New Roman" panose="02020603050405020304" pitchFamily="18" charset="0"/>
              </a:rPr>
              <a:t> 1</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  $ b: Factor w/ 1 level "a": 1</a:t>
            </a:r>
          </a:p>
          <a:p>
            <a:pPr latinLnBrk="1">
              <a:spcAft>
                <a:spcPts val="1000"/>
              </a:spcAft>
            </a:pPr>
            <a:r>
              <a:rPr lang="en-US" sz="1600" dirty="0">
                <a:latin typeface="Consolas" panose="020B0609020204030204" pitchFamily="49" charset="0"/>
                <a:ea typeface="Cambria" panose="02040503050406030204" pitchFamily="18" charset="0"/>
                <a:cs typeface="Times New Roman" panose="02020603050405020304" pitchFamily="18" charset="0"/>
              </a:rPr>
              <a:t>x</a:t>
            </a:r>
          </a:p>
          <a:p>
            <a:pPr latinLnBrk="1">
              <a:spcAft>
                <a:spcPts val="1000"/>
              </a:spcAft>
            </a:pPr>
            <a:r>
              <a:rPr lang="en-US" sz="1600" dirty="0">
                <a:latin typeface="Consolas" panose="020B0609020204030204" pitchFamily="49" charset="0"/>
                <a:ea typeface="Cambria" panose="02040503050406030204" pitchFamily="18" charset="0"/>
                <a:cs typeface="Times New Roman" panose="02020603050405020304" pitchFamily="18" charset="0"/>
              </a:rPr>
              <a:t>## [1] "foo"</a:t>
            </a:r>
            <a:endParaRPr lang="en-US" sz="16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2" name="2_3_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71475" y="4548188"/>
            <a:ext cx="487363" cy="487362"/>
          </a:xfrm>
          <a:prstGeom prst="rect">
            <a:avLst/>
          </a:prstGeom>
        </p:spPr>
      </p:pic>
    </p:spTree>
    <p:extLst>
      <p:ext uri="{BB962C8B-B14F-4D97-AF65-F5344CB8AC3E}">
        <p14:creationId xmlns:p14="http://schemas.microsoft.com/office/powerpoint/2010/main" val="3782680236"/>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969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300990"/>
            <a:ext cx="5715000" cy="400050"/>
          </a:xfrm>
        </p:spPr>
        <p:txBody>
          <a:bodyPr>
            <a:noAutofit/>
          </a:bodyPr>
          <a:lstStyle/>
          <a:p>
            <a:r>
              <a:rPr lang="en-US" altLang="en-US" dirty="0">
                <a:latin typeface="Garamond" panose="02020404030301010803" pitchFamily="18" charset="0"/>
              </a:rPr>
              <a:t>Storing R objects as Binary </a:t>
            </a:r>
          </a:p>
        </p:txBody>
      </p:sp>
      <p:sp>
        <p:nvSpPr>
          <p:cNvPr id="2" name="Rectangle 1"/>
          <p:cNvSpPr/>
          <p:nvPr/>
        </p:nvSpPr>
        <p:spPr>
          <a:xfrm>
            <a:off x="1725215" y="823310"/>
            <a:ext cx="6971109" cy="3816429"/>
          </a:xfrm>
          <a:prstGeom prst="rect">
            <a:avLst/>
          </a:prstGeom>
        </p:spPr>
        <p:txBody>
          <a:bodyPr wrap="square">
            <a:spAutoFit/>
          </a:bodyPr>
          <a:lstStyle/>
          <a:p>
            <a:pPr marL="457200" indent="-4572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The key functions for converting R objects into a binary format are save( ) and </a:t>
            </a:r>
            <a:r>
              <a:rPr lang="en-US" sz="2200" dirty="0" err="1">
                <a:solidFill>
                  <a:schemeClr val="tx2">
                    <a:lumMod val="75000"/>
                  </a:schemeClr>
                </a:solidFill>
                <a:latin typeface="Garamond" panose="02020404030301010803" pitchFamily="18" charset="0"/>
                <a:ea typeface="Arial" charset="0"/>
                <a:cs typeface="Arial" charset="0"/>
              </a:rPr>
              <a:t>save.image</a:t>
            </a:r>
            <a:r>
              <a:rPr lang="en-US" sz="2200" dirty="0">
                <a:solidFill>
                  <a:schemeClr val="tx2">
                    <a:lumMod val="75000"/>
                  </a:schemeClr>
                </a:solidFill>
                <a:latin typeface="Garamond" panose="02020404030301010803" pitchFamily="18" charset="0"/>
                <a:ea typeface="Arial" charset="0"/>
                <a:cs typeface="Arial" charset="0"/>
              </a:rPr>
              <a:t>( ).</a:t>
            </a:r>
          </a:p>
          <a:p>
            <a:pPr marL="457200" indent="-457200">
              <a:buFont typeface="Wingdings" panose="05000000000000000000" pitchFamily="2" charset="2"/>
              <a:buChar char="§"/>
            </a:pPr>
            <a:endParaRPr lang="en-US" sz="2200" dirty="0">
              <a:solidFill>
                <a:schemeClr val="tx2">
                  <a:lumMod val="75000"/>
                </a:schemeClr>
              </a:solidFill>
              <a:latin typeface="Garamond" panose="02020404030301010803" pitchFamily="18" charset="0"/>
              <a:ea typeface="Arial" charset="0"/>
              <a:cs typeface="Arial" charset="0"/>
            </a:endParaRPr>
          </a:p>
          <a:p>
            <a:pPr marL="457200" indent="-4572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Individual R objects can be saved to a file using the save( ) function.</a:t>
            </a:r>
          </a:p>
          <a:p>
            <a:pPr marL="457200" indent="-457200">
              <a:buFont typeface="Wingdings" panose="05000000000000000000" pitchFamily="2" charset="2"/>
              <a:buChar char="§"/>
            </a:pPr>
            <a:endParaRPr lang="en-US" sz="2200" dirty="0">
              <a:solidFill>
                <a:schemeClr val="tx2">
                  <a:lumMod val="75000"/>
                </a:schemeClr>
              </a:solidFill>
              <a:latin typeface="Garamond" panose="02020404030301010803" pitchFamily="18" charset="0"/>
              <a:ea typeface="Arial" charset="0"/>
              <a:cs typeface="Arial" charset="0"/>
            </a:endParaRPr>
          </a:p>
          <a:p>
            <a:pPr marL="457200" indent="-4572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If you have a lot of objects that you want to save to a file, you can save all objects in your workspace using the </a:t>
            </a:r>
            <a:r>
              <a:rPr lang="en-US" sz="2200" dirty="0" err="1">
                <a:solidFill>
                  <a:schemeClr val="tx2">
                    <a:lumMod val="75000"/>
                  </a:schemeClr>
                </a:solidFill>
                <a:latin typeface="Garamond" panose="02020404030301010803" pitchFamily="18" charset="0"/>
                <a:ea typeface="Arial" charset="0"/>
                <a:cs typeface="Arial" charset="0"/>
              </a:rPr>
              <a:t>save.image</a:t>
            </a:r>
            <a:r>
              <a:rPr lang="en-US" sz="2200" dirty="0">
                <a:solidFill>
                  <a:schemeClr val="tx2">
                    <a:lumMod val="75000"/>
                  </a:schemeClr>
                </a:solidFill>
                <a:latin typeface="Garamond" panose="02020404030301010803" pitchFamily="18" charset="0"/>
                <a:ea typeface="Arial" charset="0"/>
                <a:cs typeface="Arial" charset="0"/>
              </a:rPr>
              <a:t>( ) function.</a:t>
            </a:r>
          </a:p>
          <a:p>
            <a:pPr marL="457200" indent="-457200">
              <a:buFont typeface="Wingdings" panose="05000000000000000000" pitchFamily="2" charset="2"/>
              <a:buChar char="§"/>
            </a:pPr>
            <a:endParaRPr lang="en-US" sz="2200" dirty="0">
              <a:solidFill>
                <a:schemeClr val="tx2">
                  <a:lumMod val="75000"/>
                </a:schemeClr>
              </a:solidFill>
              <a:latin typeface="Garamond" panose="02020404030301010803" pitchFamily="18" charset="0"/>
              <a:ea typeface="Arial" charset="0"/>
              <a:cs typeface="Arial" charset="0"/>
            </a:endParaRPr>
          </a:p>
          <a:p>
            <a:pPr marL="457200" indent="-4572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load( ) function can be used to load the objects back.</a:t>
            </a:r>
          </a:p>
        </p:txBody>
      </p:sp>
      <p:pic>
        <p:nvPicPr>
          <p:cNvPr id="3" name="2_3_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5763" y="4670425"/>
            <a:ext cx="487362" cy="487363"/>
          </a:xfrm>
          <a:prstGeom prst="rect">
            <a:avLst/>
          </a:prstGeom>
        </p:spPr>
      </p:pic>
    </p:spTree>
    <p:extLst>
      <p:ext uri="{BB962C8B-B14F-4D97-AF65-F5344CB8AC3E}">
        <p14:creationId xmlns:p14="http://schemas.microsoft.com/office/powerpoint/2010/main" val="2444768553"/>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816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293144" y="1310992"/>
            <a:ext cx="6734174" cy="1944122"/>
          </a:xfrm>
          <a:prstGeom prst="rect">
            <a:avLst/>
          </a:prstGeom>
        </p:spPr>
        <p:txBody>
          <a:bodyPr wrap="square">
            <a:spAutoFit/>
          </a:bodyPr>
          <a:lstStyle/>
          <a:p>
            <a:pPr latinLnBrk="1">
              <a:spcAft>
                <a:spcPts val="1000"/>
              </a:spcAft>
            </a:pPr>
            <a:r>
              <a:rPr lang="en-US" sz="1600" dirty="0">
                <a:latin typeface="Consolas" panose="020B0609020204030204" pitchFamily="49" charset="0"/>
                <a:ea typeface="Cambria" panose="02040503050406030204" pitchFamily="18" charset="0"/>
                <a:cs typeface="Times New Roman" panose="02020603050405020304" pitchFamily="18" charset="0"/>
              </a:rPr>
              <a:t>a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data.frame</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x =</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rnorm</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100</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y =</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runif</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100</a:t>
            </a:r>
            <a:r>
              <a:rPr lang="en-US" sz="1600" dirty="0">
                <a:latin typeface="Consolas" panose="020B0609020204030204" pitchFamily="49" charset="0"/>
                <a:ea typeface="Cambria" panose="02040503050406030204" pitchFamily="18" charset="0"/>
                <a:cs typeface="Times New Roman" panose="02020603050405020304" pitchFamily="18" charset="0"/>
              </a:rPr>
              <a:t>))</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b &lt;-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4.4</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1</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b="1" dirty="0">
                <a:solidFill>
                  <a:srgbClr val="CE5C00"/>
                </a:solidFill>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0000CF"/>
                </a:solidFill>
                <a:latin typeface="Consolas" panose="020B0609020204030204" pitchFamily="49" charset="0"/>
                <a:ea typeface="Cambria" panose="02040503050406030204" pitchFamily="18" charset="0"/>
                <a:cs typeface="Times New Roman" panose="02020603050405020304" pitchFamily="18" charset="0"/>
              </a:rPr>
              <a:t>3</a:t>
            </a:r>
            <a:r>
              <a:rPr lang="en-US" sz="1600" dirty="0">
                <a:latin typeface="Consolas" panose="020B0609020204030204" pitchFamily="49" charset="0"/>
                <a:ea typeface="Cambria" panose="02040503050406030204" pitchFamily="18" charset="0"/>
                <a:cs typeface="Times New Roman" panose="02020603050405020304" pitchFamily="18" charset="0"/>
              </a:rPr>
              <a:t>)</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save</a:t>
            </a:r>
            <a:r>
              <a:rPr lang="en-US" sz="1600" dirty="0">
                <a:latin typeface="Consolas" panose="020B0609020204030204" pitchFamily="49" charset="0"/>
                <a:ea typeface="Cambria" panose="02040503050406030204" pitchFamily="18" charset="0"/>
                <a:cs typeface="Times New Roman" panose="02020603050405020304" pitchFamily="18" charset="0"/>
              </a:rPr>
              <a:t>(a, b, </a:t>
            </a:r>
            <a:r>
              <a:rPr lang="en-US" sz="1600" dirty="0">
                <a:solidFill>
                  <a:srgbClr val="204A87"/>
                </a:solidFill>
                <a:latin typeface="Consolas" panose="020B0609020204030204" pitchFamily="49" charset="0"/>
                <a:ea typeface="Cambria" panose="02040503050406030204" pitchFamily="18" charset="0"/>
                <a:cs typeface="Times New Roman" panose="02020603050405020304" pitchFamily="18" charset="0"/>
              </a:rPr>
              <a:t>file =</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"C:\\Users\\R\\Documents\\mydata.rda"</a:t>
            </a:r>
            <a:r>
              <a:rPr lang="en-US" sz="1600" dirty="0">
                <a:latin typeface="Consolas" panose="020B0609020204030204" pitchFamily="49" charset="0"/>
                <a:ea typeface="Cambria" panose="02040503050406030204" pitchFamily="18" charset="0"/>
                <a:cs typeface="Times New Roman" panose="02020603050405020304" pitchFamily="18" charset="0"/>
              </a:rPr>
              <a:t>) </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rm</a:t>
            </a:r>
            <a:r>
              <a:rPr lang="en-US" sz="1600" dirty="0">
                <a:latin typeface="Consolas" panose="020B0609020204030204" pitchFamily="49" charset="0"/>
                <a:ea typeface="Cambria" panose="02040503050406030204" pitchFamily="18" charset="0"/>
                <a:cs typeface="Times New Roman" panose="02020603050405020304" pitchFamily="18" charset="0"/>
              </a:rPr>
              <a:t>(a, b) </a:t>
            </a:r>
            <a:r>
              <a:rPr lang="en-US" sz="16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#remove the objects</a:t>
            </a:r>
            <a:r>
              <a:rPr lang="en-US" sz="1600" dirty="0">
                <a:latin typeface="Consolas" panose="020B0609020204030204" pitchFamily="49" charset="0"/>
                <a:ea typeface="Cambria" panose="02040503050406030204" pitchFamily="18" charset="0"/>
                <a:cs typeface="Times New Roman" panose="02020603050405020304" pitchFamily="18" charset="0"/>
              </a:rPr>
              <a:t/>
            </a:r>
            <a:br>
              <a:rPr lang="en-US" sz="1600" dirty="0">
                <a:latin typeface="Consolas" panose="020B0609020204030204" pitchFamily="49" charset="0"/>
                <a:ea typeface="Cambria" panose="02040503050406030204" pitchFamily="18" charset="0"/>
                <a:cs typeface="Times New Roman" panose="02020603050405020304" pitchFamily="18" charset="0"/>
              </a:rPr>
            </a:b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load</a:t>
            </a:r>
            <a:r>
              <a:rPr lang="en-US" sz="1600" dirty="0">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"C:\\Users\\R\\Documents\\mydata.rda"</a:t>
            </a:r>
            <a:r>
              <a:rPr lang="en-US" sz="1600" dirty="0">
                <a:latin typeface="Consolas" panose="020B0609020204030204" pitchFamily="49" charset="0"/>
                <a:ea typeface="Cambria" panose="02040503050406030204" pitchFamily="18" charset="0"/>
                <a:cs typeface="Times New Roman" panose="02020603050405020304" pitchFamily="18" charset="0"/>
              </a:rPr>
              <a:t>) </a:t>
            </a:r>
            <a:r>
              <a:rPr lang="en-US" sz="16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t>#load back</a:t>
            </a:r>
            <a:br>
              <a:rPr lang="en-US" sz="1600" i="1" dirty="0">
                <a:solidFill>
                  <a:srgbClr val="8F5902"/>
                </a:solidFill>
                <a:latin typeface="Consolas" panose="020B0609020204030204" pitchFamily="49" charset="0"/>
                <a:ea typeface="Cambria" panose="02040503050406030204" pitchFamily="18" charset="0"/>
                <a:cs typeface="Times New Roman" panose="02020603050405020304" pitchFamily="18" charset="0"/>
              </a:rPr>
            </a:br>
            <a:r>
              <a:rPr lang="en-US" sz="1600" dirty="0">
                <a:latin typeface="Consolas" panose="020B0609020204030204" pitchFamily="49" charset="0"/>
                <a:ea typeface="Cambria" panose="02040503050406030204" pitchFamily="18" charset="0"/>
                <a:cs typeface="Times New Roman" panose="02020603050405020304" pitchFamily="18" charset="0"/>
              </a:rPr>
              <a:t>b</a:t>
            </a:r>
          </a:p>
          <a:p>
            <a:pPr latinLnBrk="1">
              <a:spcAft>
                <a:spcPts val="1000"/>
              </a:spcAft>
            </a:pPr>
            <a:r>
              <a:rPr lang="en-US" sz="1600" dirty="0">
                <a:latin typeface="Consolas" panose="020B0609020204030204" pitchFamily="49" charset="0"/>
                <a:ea typeface="Cambria" panose="02040503050406030204" pitchFamily="18" charset="0"/>
                <a:cs typeface="Times New Roman" panose="02020603050405020304" pitchFamily="18" charset="0"/>
              </a:rPr>
              <a:t>## [1] 3.0000000 4.4000000 0.3333333</a:t>
            </a:r>
            <a:endParaRPr lang="en-US" sz="1600" dirty="0">
              <a:effectLst/>
              <a:latin typeface="Consolas" panose="020B0609020204030204" pitchFamily="49" charset="0"/>
              <a:ea typeface="Cambria" panose="02040503050406030204" pitchFamily="18" charset="0"/>
              <a:cs typeface="Times New Roman" panose="02020603050405020304" pitchFamily="18" charset="0"/>
            </a:endParaRPr>
          </a:p>
        </p:txBody>
      </p:sp>
      <p:sp>
        <p:nvSpPr>
          <p:cNvPr id="8" name="Rectangle 1026"/>
          <p:cNvSpPr>
            <a:spLocks noGrp="1" noChangeArrowheads="1"/>
          </p:cNvSpPr>
          <p:nvPr>
            <p:ph type="title"/>
          </p:nvPr>
        </p:nvSpPr>
        <p:spPr>
          <a:xfrm>
            <a:off x="2293144" y="300990"/>
            <a:ext cx="5715000" cy="400050"/>
          </a:xfrm>
        </p:spPr>
        <p:txBody>
          <a:bodyPr>
            <a:noAutofit/>
          </a:bodyPr>
          <a:lstStyle/>
          <a:p>
            <a:r>
              <a:rPr lang="en-US" altLang="en-US" dirty="0">
                <a:latin typeface="Garamond" panose="02020404030301010803" pitchFamily="18" charset="0"/>
              </a:rPr>
              <a:t>Storing R objects as Binary </a:t>
            </a:r>
          </a:p>
        </p:txBody>
      </p:sp>
      <p:pic>
        <p:nvPicPr>
          <p:cNvPr id="2" name="2_3_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98463" y="4575175"/>
            <a:ext cx="487362" cy="487363"/>
          </a:xfrm>
          <a:prstGeom prst="rect">
            <a:avLst/>
          </a:prstGeom>
        </p:spPr>
      </p:pic>
    </p:spTree>
    <p:extLst>
      <p:ext uri="{BB962C8B-B14F-4D97-AF65-F5344CB8AC3E}">
        <p14:creationId xmlns:p14="http://schemas.microsoft.com/office/powerpoint/2010/main" val="22983391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595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a:t>Interfaces to the Outside World</a:t>
            </a:r>
            <a:endParaRPr lang="en-US" dirty="0">
              <a:latin typeface="Garamond" panose="02020404030301010803" pitchFamily="18" charset="0"/>
            </a:endParaRPr>
          </a:p>
        </p:txBody>
      </p:sp>
      <p:sp>
        <p:nvSpPr>
          <p:cNvPr id="6" name="Rectangle 5"/>
          <p:cNvSpPr/>
          <p:nvPr/>
        </p:nvSpPr>
        <p:spPr>
          <a:xfrm>
            <a:off x="1504948" y="1129816"/>
            <a:ext cx="7486495" cy="3000821"/>
          </a:xfrm>
          <a:prstGeom prst="rect">
            <a:avLst/>
          </a:prstGeom>
        </p:spPr>
        <p:txBody>
          <a:bodyPr wrap="square">
            <a:spAutoFit/>
          </a:bodyPr>
          <a:lstStyle/>
          <a:p>
            <a:pPr marL="285750" indent="-285750">
              <a:buFont typeface="Wingdings" panose="05000000000000000000" pitchFamily="2" charset="2"/>
              <a:buChar char="§"/>
            </a:pPr>
            <a:r>
              <a:rPr lang="en-US" sz="2100" dirty="0">
                <a:solidFill>
                  <a:schemeClr val="tx2">
                    <a:lumMod val="75000"/>
                  </a:schemeClr>
                </a:solidFill>
                <a:latin typeface="Garamond" panose="02020404030301010803" pitchFamily="18" charset="0"/>
                <a:ea typeface="Arial" charset="0"/>
                <a:cs typeface="Arial" charset="0"/>
              </a:rPr>
              <a:t>Data can be read in using connection interfaces. Connections can be made to </a:t>
            </a:r>
          </a:p>
          <a:p>
            <a:pPr marL="285750" indent="-285750">
              <a:buFont typeface="Wingdings" panose="05000000000000000000" pitchFamily="2" charset="2"/>
              <a:buChar char="§"/>
            </a:pPr>
            <a:endParaRPr lang="en-US" sz="2100" dirty="0">
              <a:solidFill>
                <a:schemeClr val="tx2">
                  <a:lumMod val="75000"/>
                </a:schemeClr>
              </a:solidFill>
              <a:latin typeface="Garamond" panose="02020404030301010803" pitchFamily="18" charset="0"/>
              <a:ea typeface="Arial" charset="0"/>
              <a:cs typeface="Arial" charset="0"/>
            </a:endParaRPr>
          </a:p>
          <a:p>
            <a:pPr marL="685800" lvl="1" indent="-342900">
              <a:buFont typeface="Arial" panose="020B0604020202020204" pitchFamily="34" charset="0"/>
              <a:buChar char="•"/>
            </a:pPr>
            <a:r>
              <a:rPr lang="en-US" sz="2100" dirty="0">
                <a:solidFill>
                  <a:schemeClr val="tx2">
                    <a:lumMod val="75000"/>
                  </a:schemeClr>
                </a:solidFill>
                <a:latin typeface="Garamond" panose="02020404030301010803" pitchFamily="18" charset="0"/>
                <a:ea typeface="Arial" charset="0"/>
                <a:cs typeface="Arial" charset="0"/>
              </a:rPr>
              <a:t>file, opens a connection to a file</a:t>
            </a:r>
          </a:p>
          <a:p>
            <a:pPr marL="685800" lvl="1" indent="-342900">
              <a:buFont typeface="Arial" panose="020B0604020202020204" pitchFamily="34" charset="0"/>
              <a:buChar char="•"/>
            </a:pPr>
            <a:r>
              <a:rPr lang="en-US" sz="2100" dirty="0" err="1">
                <a:solidFill>
                  <a:schemeClr val="tx2">
                    <a:lumMod val="75000"/>
                  </a:schemeClr>
                </a:solidFill>
                <a:latin typeface="Garamond" panose="02020404030301010803" pitchFamily="18" charset="0"/>
                <a:ea typeface="Arial" charset="0"/>
                <a:cs typeface="Arial" charset="0"/>
              </a:rPr>
              <a:t>gzfile</a:t>
            </a:r>
            <a:r>
              <a:rPr lang="en-US" sz="2100" dirty="0">
                <a:solidFill>
                  <a:schemeClr val="tx2">
                    <a:lumMod val="75000"/>
                  </a:schemeClr>
                </a:solidFill>
                <a:latin typeface="Garamond" panose="02020404030301010803" pitchFamily="18" charset="0"/>
                <a:ea typeface="Arial" charset="0"/>
                <a:cs typeface="Arial" charset="0"/>
              </a:rPr>
              <a:t>, opens a connection to a file compressed with </a:t>
            </a:r>
            <a:r>
              <a:rPr lang="en-US" sz="2100" dirty="0" err="1">
                <a:solidFill>
                  <a:schemeClr val="tx2">
                    <a:lumMod val="75000"/>
                  </a:schemeClr>
                </a:solidFill>
                <a:latin typeface="Garamond" panose="02020404030301010803" pitchFamily="18" charset="0"/>
                <a:ea typeface="Arial" charset="0"/>
                <a:cs typeface="Arial" charset="0"/>
              </a:rPr>
              <a:t>gzip</a:t>
            </a:r>
            <a:endParaRPr lang="en-US" sz="2100" dirty="0">
              <a:solidFill>
                <a:schemeClr val="tx2">
                  <a:lumMod val="75000"/>
                </a:schemeClr>
              </a:solidFill>
              <a:latin typeface="Garamond" panose="02020404030301010803" pitchFamily="18" charset="0"/>
              <a:ea typeface="Arial" charset="0"/>
              <a:cs typeface="Arial" charset="0"/>
            </a:endParaRPr>
          </a:p>
          <a:p>
            <a:pPr marL="685800" lvl="1" indent="-342900">
              <a:buFont typeface="Arial" panose="020B0604020202020204" pitchFamily="34" charset="0"/>
              <a:buChar char="•"/>
            </a:pPr>
            <a:r>
              <a:rPr lang="en-US" sz="2100" dirty="0" err="1">
                <a:solidFill>
                  <a:schemeClr val="tx2">
                    <a:lumMod val="75000"/>
                  </a:schemeClr>
                </a:solidFill>
                <a:latin typeface="Garamond" panose="02020404030301010803" pitchFamily="18" charset="0"/>
                <a:ea typeface="Arial" charset="0"/>
                <a:cs typeface="Arial" charset="0"/>
              </a:rPr>
              <a:t>url</a:t>
            </a:r>
            <a:r>
              <a:rPr lang="en-US" sz="2100" dirty="0">
                <a:solidFill>
                  <a:schemeClr val="tx2">
                    <a:lumMod val="75000"/>
                  </a:schemeClr>
                </a:solidFill>
                <a:latin typeface="Garamond" panose="02020404030301010803" pitchFamily="18" charset="0"/>
                <a:ea typeface="Arial" charset="0"/>
                <a:cs typeface="Arial" charset="0"/>
              </a:rPr>
              <a:t>, opens a connection to a webpage.</a:t>
            </a:r>
          </a:p>
          <a:p>
            <a:pPr lvl="1"/>
            <a:endParaRPr lang="en-US" sz="21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pPr>
            <a:r>
              <a:rPr lang="en-US" sz="2100" dirty="0">
                <a:solidFill>
                  <a:schemeClr val="tx2">
                    <a:lumMod val="75000"/>
                  </a:schemeClr>
                </a:solidFill>
                <a:latin typeface="Garamond" panose="02020404030301010803" pitchFamily="18" charset="0"/>
                <a:ea typeface="Arial" charset="0"/>
                <a:cs typeface="Arial" charset="0"/>
              </a:rPr>
              <a:t>In general, connections are powerful tools that let you navigate files or other external objects.</a:t>
            </a:r>
          </a:p>
        </p:txBody>
      </p:sp>
      <p:pic>
        <p:nvPicPr>
          <p:cNvPr id="2" name="2_3_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30200" y="4451350"/>
            <a:ext cx="487363" cy="487363"/>
          </a:xfrm>
          <a:prstGeom prst="rect">
            <a:avLst/>
          </a:prstGeom>
        </p:spPr>
      </p:pic>
    </p:spTree>
    <p:extLst>
      <p:ext uri="{BB962C8B-B14F-4D97-AF65-F5344CB8AC3E}">
        <p14:creationId xmlns:p14="http://schemas.microsoft.com/office/powerpoint/2010/main" val="13979043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802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86627"/>
            <a:ext cx="6897006" cy="884172"/>
          </a:xfrm>
        </p:spPr>
        <p:txBody>
          <a:bodyPr/>
          <a:lstStyle/>
          <a:p>
            <a:r>
              <a:rPr lang="en-US" dirty="0"/>
              <a:t>Example</a:t>
            </a:r>
            <a:endParaRPr lang="en-US" dirty="0">
              <a:latin typeface="Garamond" panose="02020404030301010803" pitchFamily="18" charset="0"/>
            </a:endParaRPr>
          </a:p>
        </p:txBody>
      </p:sp>
      <p:sp>
        <p:nvSpPr>
          <p:cNvPr id="2" name="Rectangle 1"/>
          <p:cNvSpPr/>
          <p:nvPr/>
        </p:nvSpPr>
        <p:spPr>
          <a:xfrm>
            <a:off x="2409825" y="1084343"/>
            <a:ext cx="5591175" cy="2631490"/>
          </a:xfrm>
          <a:prstGeom prst="rect">
            <a:avLst/>
          </a:prstGeom>
        </p:spPr>
        <p:txBody>
          <a:bodyPr wrap="square">
            <a:spAutoFit/>
          </a:bodyPr>
          <a:lstStyle/>
          <a:p>
            <a:pPr latinLnBrk="1">
              <a:spcAft>
                <a:spcPts val="1000"/>
              </a:spcAft>
            </a:pPr>
            <a:r>
              <a:rPr lang="en-US" sz="1500" dirty="0">
                <a:latin typeface="Consolas" panose="020B0609020204030204" pitchFamily="49" charset="0"/>
                <a:ea typeface="Cambria" panose="02040503050406030204" pitchFamily="18" charset="0"/>
                <a:cs typeface="Times New Roman" panose="02020603050405020304" pitchFamily="18" charset="0"/>
              </a:rPr>
              <a:t>## Create a connection to 'foo.txt'</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con &lt;-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file</a:t>
            </a:r>
            <a:r>
              <a:rPr lang="en-US" sz="1500" dirty="0">
                <a:latin typeface="Consolas" panose="020B0609020204030204" pitchFamily="49" charset="0"/>
                <a:ea typeface="Cambria" panose="02040503050406030204" pitchFamily="18" charset="0"/>
                <a:cs typeface="Times New Roman" panose="02020603050405020304" pitchFamily="18" charset="0"/>
              </a:rPr>
              <a: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"C:\\Users\\R\\Documents\\foo.txt"</a:t>
            </a:r>
            <a:r>
              <a:rPr lang="en-US" sz="1500" dirty="0">
                <a:latin typeface="Consolas" panose="020B0609020204030204" pitchFamily="49" charset="0"/>
                <a:ea typeface="Cambria" panose="02040503050406030204" pitchFamily="18" charset="0"/>
                <a:cs typeface="Times New Roman" panose="02020603050405020304" pitchFamily="18" charset="0"/>
              </a:rPr>
              <a:t>)</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 Open connection to 'foo.txt' in read-only mode</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open</a:t>
            </a:r>
            <a:r>
              <a:rPr lang="en-US" sz="1500" dirty="0">
                <a:latin typeface="Consolas" panose="020B0609020204030204" pitchFamily="49" charset="0"/>
                <a:ea typeface="Cambria" panose="02040503050406030204" pitchFamily="18" charset="0"/>
                <a:cs typeface="Times New Roman" panose="02020603050405020304" pitchFamily="18" charset="0"/>
              </a:rPr>
              <a:t>(con, </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"r"</a:t>
            </a:r>
            <a:r>
              <a:rPr lang="en-US" sz="1500" dirty="0">
                <a:latin typeface="Consolas" panose="020B0609020204030204" pitchFamily="49" charset="0"/>
                <a:ea typeface="Cambria" panose="02040503050406030204" pitchFamily="18" charset="0"/>
                <a:cs typeface="Times New Roman" panose="02020603050405020304" pitchFamily="18" charset="0"/>
              </a:rPr>
              <a:t>)</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Read from the connection</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data &lt;-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read.csv</a:t>
            </a:r>
            <a:r>
              <a:rPr lang="en-US" sz="1500" dirty="0">
                <a:latin typeface="Consolas" panose="020B0609020204030204" pitchFamily="49" charset="0"/>
                <a:ea typeface="Cambria" panose="02040503050406030204" pitchFamily="18" charset="0"/>
                <a:cs typeface="Times New Roman" panose="02020603050405020304" pitchFamily="18" charset="0"/>
              </a:rPr>
              <a:t>(con)</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Close the connection</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close</a:t>
            </a:r>
            <a:r>
              <a:rPr lang="en-US" sz="1500" dirty="0">
                <a:latin typeface="Consolas" panose="020B0609020204030204" pitchFamily="49" charset="0"/>
                <a:ea typeface="Cambria" panose="02040503050406030204" pitchFamily="18" charset="0"/>
                <a:cs typeface="Times New Roman" panose="02020603050405020304" pitchFamily="18" charset="0"/>
              </a:rPr>
              <a:t>(con)</a:t>
            </a:r>
            <a:endParaRPr lang="en-US" sz="15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3" name="2_3_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4488" y="4548188"/>
            <a:ext cx="487362" cy="487362"/>
          </a:xfrm>
          <a:prstGeom prst="rect">
            <a:avLst/>
          </a:prstGeom>
        </p:spPr>
      </p:pic>
    </p:spTree>
    <p:extLst>
      <p:ext uri="{BB962C8B-B14F-4D97-AF65-F5344CB8AC3E}">
        <p14:creationId xmlns:p14="http://schemas.microsoft.com/office/powerpoint/2010/main" val="32616161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504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86627"/>
            <a:ext cx="6897006" cy="884172"/>
          </a:xfrm>
        </p:spPr>
        <p:txBody>
          <a:bodyPr/>
          <a:lstStyle/>
          <a:p>
            <a:r>
              <a:rPr lang="en-US" dirty="0"/>
              <a:t>Example</a:t>
            </a:r>
            <a:endParaRPr lang="en-US" dirty="0">
              <a:latin typeface="Garamond" panose="02020404030301010803" pitchFamily="18" charset="0"/>
            </a:endParaRPr>
          </a:p>
        </p:txBody>
      </p:sp>
      <p:sp>
        <p:nvSpPr>
          <p:cNvPr id="3" name="Rectangle 2"/>
          <p:cNvSpPr/>
          <p:nvPr/>
        </p:nvSpPr>
        <p:spPr>
          <a:xfrm>
            <a:off x="2009774" y="1182492"/>
            <a:ext cx="6629401" cy="2631490"/>
          </a:xfrm>
          <a:prstGeom prst="rect">
            <a:avLst/>
          </a:prstGeom>
        </p:spPr>
        <p:txBody>
          <a:bodyPr wrap="square">
            <a:spAutoFit/>
          </a:bodyPr>
          <a:lstStyle/>
          <a:p>
            <a:pPr latinLnBrk="1">
              <a:spcAft>
                <a:spcPts val="1000"/>
              </a:spcAft>
            </a:pPr>
            <a:r>
              <a:rPr lang="en-US" sz="1500" dirty="0">
                <a:latin typeface="Consolas" panose="020B0609020204030204" pitchFamily="49" charset="0"/>
                <a:ea typeface="Cambria" panose="02040503050406030204" pitchFamily="18" charset="0"/>
                <a:cs typeface="Times New Roman" panose="02020603050405020304" pitchFamily="18" charset="0"/>
              </a:rPr>
              <a:t>## Create a connection to 'foo.txt'</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con &lt;-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file</a:t>
            </a:r>
            <a:r>
              <a:rPr lang="en-US" sz="1500" dirty="0">
                <a:latin typeface="Consolas" panose="020B0609020204030204" pitchFamily="49" charset="0"/>
                <a:ea typeface="Cambria" panose="02040503050406030204" pitchFamily="18" charset="0"/>
                <a:cs typeface="Times New Roman" panose="02020603050405020304" pitchFamily="18" charset="0"/>
              </a:rPr>
              <a: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"http://www.sthda.com/upload/boxplot_format.txt"</a:t>
            </a:r>
            <a:r>
              <a:rPr lang="en-US" sz="1500" dirty="0">
                <a:latin typeface="Consolas" panose="020B0609020204030204" pitchFamily="49" charset="0"/>
                <a:ea typeface="Cambria" panose="02040503050406030204" pitchFamily="18" charset="0"/>
                <a:cs typeface="Times New Roman" panose="02020603050405020304" pitchFamily="18" charset="0"/>
              </a:rPr>
              <a:t>)</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 Open connection to the URL' in read-only mode</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open</a:t>
            </a:r>
            <a:r>
              <a:rPr lang="en-US" sz="1500" dirty="0">
                <a:latin typeface="Consolas" panose="020B0609020204030204" pitchFamily="49" charset="0"/>
                <a:ea typeface="Cambria" panose="02040503050406030204" pitchFamily="18" charset="0"/>
                <a:cs typeface="Times New Roman" panose="02020603050405020304" pitchFamily="18" charset="0"/>
              </a:rPr>
              <a:t>(con, </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"r"</a:t>
            </a:r>
            <a:r>
              <a:rPr lang="en-US" sz="1500" dirty="0">
                <a:latin typeface="Consolas" panose="020B0609020204030204" pitchFamily="49" charset="0"/>
                <a:ea typeface="Cambria" panose="02040503050406030204" pitchFamily="18" charset="0"/>
                <a:cs typeface="Times New Roman" panose="02020603050405020304" pitchFamily="18" charset="0"/>
              </a:rPr>
              <a:t>)</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Read from the connection</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data &lt;-</a:t>
            </a:r>
            <a:r>
              <a:rPr lang="en-US" sz="15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read.csv</a:t>
            </a:r>
            <a:r>
              <a:rPr lang="en-US" sz="1500" dirty="0">
                <a:latin typeface="Consolas" panose="020B0609020204030204" pitchFamily="49" charset="0"/>
                <a:ea typeface="Cambria" panose="02040503050406030204" pitchFamily="18" charset="0"/>
                <a:cs typeface="Times New Roman" panose="02020603050405020304" pitchFamily="18" charset="0"/>
              </a:rPr>
              <a:t>(con)</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Close the connection</a:t>
            </a:r>
            <a:br>
              <a:rPr lang="en-US" sz="1500" dirty="0">
                <a:latin typeface="Consolas" panose="020B0609020204030204" pitchFamily="49" charset="0"/>
                <a:ea typeface="Cambria" panose="02040503050406030204" pitchFamily="18" charset="0"/>
                <a:cs typeface="Times New Roman" panose="02020603050405020304" pitchFamily="18" charset="0"/>
              </a:rPr>
            </a:br>
            <a:r>
              <a:rPr lang="en-US" sz="1500" dirty="0">
                <a:latin typeface="Consolas" panose="020B0609020204030204" pitchFamily="49" charset="0"/>
                <a:ea typeface="Cambria" panose="02040503050406030204" pitchFamily="18" charset="0"/>
                <a:cs typeface="Times New Roman" panose="02020603050405020304" pitchFamily="18" charset="0"/>
              </a:rPr>
              <a:t> </a:t>
            </a:r>
            <a:r>
              <a:rPr lang="en-US" sz="15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close</a:t>
            </a:r>
            <a:r>
              <a:rPr lang="en-US" sz="1500" dirty="0">
                <a:latin typeface="Consolas" panose="020B0609020204030204" pitchFamily="49" charset="0"/>
                <a:ea typeface="Cambria" panose="02040503050406030204" pitchFamily="18" charset="0"/>
                <a:cs typeface="Times New Roman" panose="02020603050405020304" pitchFamily="18" charset="0"/>
              </a:rPr>
              <a:t>(con)</a:t>
            </a:r>
            <a:endParaRPr lang="en-US" sz="1500" dirty="0">
              <a:effectLst/>
              <a:latin typeface="Consolas" panose="020B0609020204030204" pitchFamily="49" charset="0"/>
              <a:ea typeface="Cambria" panose="02040503050406030204" pitchFamily="18" charset="0"/>
              <a:cs typeface="Times New Roman" panose="02020603050405020304" pitchFamily="18" charset="0"/>
            </a:endParaRPr>
          </a:p>
        </p:txBody>
      </p:sp>
      <p:pic>
        <p:nvPicPr>
          <p:cNvPr id="2" name="2_3_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5763" y="4575175"/>
            <a:ext cx="487362" cy="487363"/>
          </a:xfrm>
          <a:prstGeom prst="rect">
            <a:avLst/>
          </a:prstGeom>
        </p:spPr>
      </p:pic>
    </p:spTree>
    <p:extLst>
      <p:ext uri="{BB962C8B-B14F-4D97-AF65-F5344CB8AC3E}">
        <p14:creationId xmlns:p14="http://schemas.microsoft.com/office/powerpoint/2010/main" val="310439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9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a:t>Reading Data</a:t>
            </a:r>
            <a:endParaRPr lang="en-US" dirty="0">
              <a:latin typeface="Garamond" panose="02020404030301010803" pitchFamily="18" charset="0"/>
            </a:endParaRPr>
          </a:p>
        </p:txBody>
      </p:sp>
      <p:sp>
        <p:nvSpPr>
          <p:cNvPr id="6" name="Rectangle 5"/>
          <p:cNvSpPr/>
          <p:nvPr/>
        </p:nvSpPr>
        <p:spPr>
          <a:xfrm>
            <a:off x="1695449" y="996466"/>
            <a:ext cx="6981826" cy="2877711"/>
          </a:xfrm>
          <a:prstGeom prst="rect">
            <a:avLst/>
          </a:prstGeom>
        </p:spPr>
        <p:txBody>
          <a:bodyPr wrap="square">
            <a:spAutoFit/>
          </a:bodyPr>
          <a:lstStyle/>
          <a:p>
            <a:pPr marL="285750" indent="-28575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There are a few principal functions reading data into R.</a:t>
            </a:r>
            <a:br>
              <a:rPr lang="en-US" sz="2200" dirty="0">
                <a:solidFill>
                  <a:schemeClr val="tx2">
                    <a:lumMod val="75000"/>
                  </a:schemeClr>
                </a:solidFill>
                <a:latin typeface="Garamond" panose="02020404030301010803" pitchFamily="18" charset="0"/>
                <a:ea typeface="Arial" charset="0"/>
                <a:cs typeface="Arial" charset="0"/>
              </a:rPr>
            </a:br>
            <a:endParaRPr lang="en-US" sz="2200" dirty="0">
              <a:solidFill>
                <a:schemeClr val="tx2">
                  <a:lumMod val="75000"/>
                </a:schemeClr>
              </a:solidFill>
              <a:latin typeface="Garamond" panose="02020404030301010803" pitchFamily="18" charset="0"/>
              <a:ea typeface="Arial" charset="0"/>
              <a:cs typeface="Arial" charset="0"/>
            </a:endParaRPr>
          </a:p>
          <a:p>
            <a:pPr lvl="1"/>
            <a:r>
              <a:rPr lang="en-US" sz="2200" dirty="0">
                <a:solidFill>
                  <a:schemeClr val="tx2">
                    <a:lumMod val="75000"/>
                  </a:schemeClr>
                </a:solidFill>
                <a:latin typeface="Garamond" panose="02020404030301010803" pitchFamily="18" charset="0"/>
                <a:ea typeface="Arial" charset="0"/>
                <a:cs typeface="Arial" charset="0"/>
              </a:rPr>
              <a:t>• </a:t>
            </a:r>
            <a:r>
              <a:rPr lang="en-US" sz="2200" dirty="0" err="1">
                <a:solidFill>
                  <a:schemeClr val="tx2">
                    <a:lumMod val="75000"/>
                  </a:schemeClr>
                </a:solidFill>
                <a:latin typeface="Garamond" panose="02020404030301010803" pitchFamily="18" charset="0"/>
                <a:ea typeface="Arial" charset="0"/>
                <a:cs typeface="Arial" charset="0"/>
              </a:rPr>
              <a:t>read.table</a:t>
            </a:r>
            <a:r>
              <a:rPr lang="en-US" sz="2200" dirty="0">
                <a:solidFill>
                  <a:schemeClr val="tx2">
                    <a:lumMod val="75000"/>
                  </a:schemeClr>
                </a:solidFill>
                <a:latin typeface="Garamond" panose="02020404030301010803" pitchFamily="18" charset="0"/>
                <a:ea typeface="Arial" charset="0"/>
                <a:cs typeface="Arial" charset="0"/>
              </a:rPr>
              <a:t>, read.csv, for reading tabular data</a:t>
            </a:r>
          </a:p>
          <a:p>
            <a:pPr lvl="1"/>
            <a:r>
              <a:rPr lang="en-US" sz="2200" dirty="0">
                <a:solidFill>
                  <a:schemeClr val="tx2">
                    <a:lumMod val="75000"/>
                  </a:schemeClr>
                </a:solidFill>
                <a:latin typeface="Garamond" panose="02020404030301010803" pitchFamily="18" charset="0"/>
                <a:ea typeface="Arial" charset="0"/>
                <a:cs typeface="Arial" charset="0"/>
              </a:rPr>
              <a:t>• </a:t>
            </a:r>
            <a:r>
              <a:rPr lang="en-US" sz="2200" dirty="0" err="1">
                <a:solidFill>
                  <a:schemeClr val="tx2">
                    <a:lumMod val="75000"/>
                  </a:schemeClr>
                </a:solidFill>
                <a:latin typeface="Garamond" panose="02020404030301010803" pitchFamily="18" charset="0"/>
                <a:ea typeface="Arial" charset="0"/>
                <a:cs typeface="Arial" charset="0"/>
              </a:rPr>
              <a:t>readLines</a:t>
            </a:r>
            <a:r>
              <a:rPr lang="en-US" sz="2200" dirty="0">
                <a:solidFill>
                  <a:schemeClr val="tx2">
                    <a:lumMod val="75000"/>
                  </a:schemeClr>
                </a:solidFill>
                <a:latin typeface="Garamond" panose="02020404030301010803" pitchFamily="18" charset="0"/>
                <a:ea typeface="Arial" charset="0"/>
                <a:cs typeface="Arial" charset="0"/>
              </a:rPr>
              <a:t>, for reading lines of a text file</a:t>
            </a:r>
          </a:p>
          <a:p>
            <a:pPr lvl="1"/>
            <a:r>
              <a:rPr lang="en-US" sz="2200" dirty="0">
                <a:solidFill>
                  <a:schemeClr val="tx2">
                    <a:lumMod val="75000"/>
                  </a:schemeClr>
                </a:solidFill>
                <a:latin typeface="Garamond" panose="02020404030301010803" pitchFamily="18" charset="0"/>
                <a:ea typeface="Arial" charset="0"/>
                <a:cs typeface="Arial" charset="0"/>
              </a:rPr>
              <a:t>• source, for reading in R code files (inverse of dump)</a:t>
            </a:r>
          </a:p>
          <a:p>
            <a:pPr lvl="1"/>
            <a:r>
              <a:rPr lang="en-US" sz="2200" dirty="0">
                <a:solidFill>
                  <a:schemeClr val="tx2">
                    <a:lumMod val="75000"/>
                  </a:schemeClr>
                </a:solidFill>
                <a:latin typeface="Garamond" panose="02020404030301010803" pitchFamily="18" charset="0"/>
                <a:ea typeface="Arial" charset="0"/>
                <a:cs typeface="Arial" charset="0"/>
              </a:rPr>
              <a:t>• </a:t>
            </a:r>
            <a:r>
              <a:rPr lang="en-US" sz="2200" dirty="0" err="1">
                <a:solidFill>
                  <a:schemeClr val="tx2">
                    <a:lumMod val="75000"/>
                  </a:schemeClr>
                </a:solidFill>
                <a:latin typeface="Garamond" panose="02020404030301010803" pitchFamily="18" charset="0"/>
                <a:ea typeface="Arial" charset="0"/>
                <a:cs typeface="Arial" charset="0"/>
              </a:rPr>
              <a:t>dget</a:t>
            </a:r>
            <a:r>
              <a:rPr lang="en-US" sz="2200" dirty="0">
                <a:solidFill>
                  <a:schemeClr val="tx2">
                    <a:lumMod val="75000"/>
                  </a:schemeClr>
                </a:solidFill>
                <a:latin typeface="Garamond" panose="02020404030301010803" pitchFamily="18" charset="0"/>
                <a:ea typeface="Arial" charset="0"/>
                <a:cs typeface="Arial" charset="0"/>
              </a:rPr>
              <a:t>, for reading in R code files (inverse of </a:t>
            </a:r>
            <a:r>
              <a:rPr lang="en-US" sz="2200" dirty="0" err="1">
                <a:solidFill>
                  <a:schemeClr val="tx2">
                    <a:lumMod val="75000"/>
                  </a:schemeClr>
                </a:solidFill>
                <a:latin typeface="Garamond" panose="02020404030301010803" pitchFamily="18" charset="0"/>
                <a:ea typeface="Arial" charset="0"/>
                <a:cs typeface="Arial" charset="0"/>
              </a:rPr>
              <a:t>dput</a:t>
            </a:r>
            <a:r>
              <a:rPr lang="en-US" sz="2200" dirty="0">
                <a:solidFill>
                  <a:schemeClr val="tx2">
                    <a:lumMod val="75000"/>
                  </a:schemeClr>
                </a:solidFill>
                <a:latin typeface="Garamond" panose="02020404030301010803" pitchFamily="18" charset="0"/>
                <a:ea typeface="Arial" charset="0"/>
                <a:cs typeface="Arial" charset="0"/>
              </a:rPr>
              <a:t>)</a:t>
            </a:r>
          </a:p>
          <a:p>
            <a:pPr lvl="1"/>
            <a:r>
              <a:rPr lang="en-US" sz="2200" dirty="0">
                <a:solidFill>
                  <a:schemeClr val="tx2">
                    <a:lumMod val="75000"/>
                  </a:schemeClr>
                </a:solidFill>
                <a:latin typeface="Garamond" panose="02020404030301010803" pitchFamily="18" charset="0"/>
                <a:ea typeface="Arial" charset="0"/>
                <a:cs typeface="Arial" charset="0"/>
              </a:rPr>
              <a:t>• load, for reading in saved workspaces</a:t>
            </a:r>
          </a:p>
          <a:p>
            <a:endParaRPr lang="en-US" dirty="0"/>
          </a:p>
          <a:p>
            <a:r>
              <a:rPr lang="en-US" dirty="0"/>
              <a:t> </a:t>
            </a:r>
          </a:p>
        </p:txBody>
      </p:sp>
      <p:pic>
        <p:nvPicPr>
          <p:cNvPr id="2" name="2_3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8000" y="4492625"/>
            <a:ext cx="487363" cy="487363"/>
          </a:xfrm>
          <a:prstGeom prst="rect">
            <a:avLst/>
          </a:prstGeom>
        </p:spPr>
      </p:pic>
    </p:spTree>
    <p:extLst>
      <p:ext uri="{BB962C8B-B14F-4D97-AF65-F5344CB8AC3E}">
        <p14:creationId xmlns:p14="http://schemas.microsoft.com/office/powerpoint/2010/main" val="6590003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335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27762" y="110288"/>
            <a:ext cx="6897006" cy="884172"/>
          </a:xfrm>
        </p:spPr>
        <p:txBody>
          <a:bodyPr/>
          <a:lstStyle/>
          <a:p>
            <a:r>
              <a:rPr lang="en-US" dirty="0"/>
              <a:t>Writing Data</a:t>
            </a:r>
            <a:endParaRPr lang="en-US" dirty="0">
              <a:latin typeface="Garamond" panose="02020404030301010803" pitchFamily="18" charset="0"/>
            </a:endParaRPr>
          </a:p>
        </p:txBody>
      </p:sp>
      <p:sp>
        <p:nvSpPr>
          <p:cNvPr id="6" name="Rectangle 5"/>
          <p:cNvSpPr/>
          <p:nvPr/>
        </p:nvSpPr>
        <p:spPr>
          <a:xfrm>
            <a:off x="1552417" y="880082"/>
            <a:ext cx="7372351" cy="4154984"/>
          </a:xfrm>
          <a:prstGeom prst="rect">
            <a:avLst/>
          </a:prstGeom>
        </p:spPr>
        <p:txBody>
          <a:bodyPr wrap="square">
            <a:spAutoFit/>
          </a:bodyPr>
          <a:lstStyle/>
          <a:p>
            <a:pPr marL="285750" indent="-28575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There are analogous functions for writing data to files</a:t>
            </a:r>
            <a:br>
              <a:rPr lang="en-US" sz="2200" dirty="0">
                <a:solidFill>
                  <a:schemeClr val="tx2">
                    <a:lumMod val="75000"/>
                  </a:schemeClr>
                </a:solidFill>
                <a:latin typeface="Garamond" panose="02020404030301010803" pitchFamily="18" charset="0"/>
                <a:ea typeface="Arial" charset="0"/>
                <a:cs typeface="Arial" charset="0"/>
              </a:rPr>
            </a:br>
            <a:endParaRPr lang="en-US" sz="2200" dirty="0">
              <a:solidFill>
                <a:schemeClr val="tx2">
                  <a:lumMod val="75000"/>
                </a:schemeClr>
              </a:solidFill>
              <a:latin typeface="Garamond" panose="02020404030301010803" pitchFamily="18" charset="0"/>
              <a:ea typeface="Arial" charset="0"/>
              <a:cs typeface="Arial" charset="0"/>
            </a:endParaRPr>
          </a:p>
          <a:p>
            <a:pPr marL="685800" lvl="1" indent="-342900">
              <a:buFont typeface="Arial" panose="020B0604020202020204" pitchFamily="34" charset="0"/>
              <a:buChar char="•"/>
            </a:pPr>
            <a:r>
              <a:rPr lang="en-US" sz="2200" dirty="0" err="1">
                <a:solidFill>
                  <a:schemeClr val="tx2">
                    <a:lumMod val="75000"/>
                  </a:schemeClr>
                </a:solidFill>
                <a:latin typeface="Garamond" panose="02020404030301010803" pitchFamily="18" charset="0"/>
                <a:ea typeface="Arial" charset="0"/>
                <a:cs typeface="Arial" charset="0"/>
              </a:rPr>
              <a:t>write.table</a:t>
            </a:r>
            <a:r>
              <a:rPr lang="en-US" sz="2200" dirty="0">
                <a:solidFill>
                  <a:schemeClr val="tx2">
                    <a:lumMod val="75000"/>
                  </a:schemeClr>
                </a:solidFill>
                <a:latin typeface="Garamond" panose="02020404030301010803" pitchFamily="18" charset="0"/>
                <a:ea typeface="Arial" charset="0"/>
                <a:cs typeface="Arial" charset="0"/>
              </a:rPr>
              <a:t>, for writing tabular data to text files (i.e. CSV) or connections</a:t>
            </a:r>
          </a:p>
          <a:p>
            <a:pPr marL="685800" lvl="1" indent="-342900">
              <a:buFont typeface="Arial" panose="020B0604020202020204" pitchFamily="34" charset="0"/>
              <a:buChar char="•"/>
            </a:pPr>
            <a:r>
              <a:rPr lang="en-US" sz="2200" dirty="0" err="1">
                <a:solidFill>
                  <a:schemeClr val="tx2">
                    <a:lumMod val="75000"/>
                  </a:schemeClr>
                </a:solidFill>
                <a:latin typeface="Garamond" panose="02020404030301010803" pitchFamily="18" charset="0"/>
                <a:ea typeface="Arial" charset="0"/>
                <a:cs typeface="Arial" charset="0"/>
              </a:rPr>
              <a:t>writeLines</a:t>
            </a:r>
            <a:r>
              <a:rPr lang="en-US" sz="2200" dirty="0">
                <a:solidFill>
                  <a:schemeClr val="tx2">
                    <a:lumMod val="75000"/>
                  </a:schemeClr>
                </a:solidFill>
                <a:latin typeface="Garamond" panose="02020404030301010803" pitchFamily="18" charset="0"/>
                <a:ea typeface="Arial" charset="0"/>
                <a:cs typeface="Arial" charset="0"/>
              </a:rPr>
              <a:t>, for writing character data line-by-line to a file or connection</a:t>
            </a:r>
          </a:p>
          <a:p>
            <a:pPr marL="685800" lvl="1" indent="-342900">
              <a:buFont typeface="Arial" panose="020B0604020202020204" pitchFamily="34" charset="0"/>
              <a:buChar char="•"/>
            </a:pPr>
            <a:r>
              <a:rPr lang="en-US" sz="2200" dirty="0">
                <a:solidFill>
                  <a:schemeClr val="tx2">
                    <a:lumMod val="75000"/>
                  </a:schemeClr>
                </a:solidFill>
                <a:latin typeface="Garamond" panose="02020404030301010803" pitchFamily="18" charset="0"/>
                <a:ea typeface="Arial" charset="0"/>
                <a:cs typeface="Arial" charset="0"/>
              </a:rPr>
              <a:t>dump, for dumping a textual representation of multiple R objects</a:t>
            </a:r>
          </a:p>
          <a:p>
            <a:pPr marL="685800" lvl="1" indent="-342900">
              <a:buFont typeface="Arial" panose="020B0604020202020204" pitchFamily="34" charset="0"/>
              <a:buChar char="•"/>
            </a:pPr>
            <a:r>
              <a:rPr lang="en-US" sz="2200" dirty="0" err="1">
                <a:solidFill>
                  <a:schemeClr val="tx2">
                    <a:lumMod val="75000"/>
                  </a:schemeClr>
                </a:solidFill>
                <a:latin typeface="Garamond" panose="02020404030301010803" pitchFamily="18" charset="0"/>
                <a:ea typeface="Arial" charset="0"/>
                <a:cs typeface="Arial" charset="0"/>
              </a:rPr>
              <a:t>dput</a:t>
            </a:r>
            <a:r>
              <a:rPr lang="en-US" sz="2200" dirty="0">
                <a:solidFill>
                  <a:schemeClr val="tx2">
                    <a:lumMod val="75000"/>
                  </a:schemeClr>
                </a:solidFill>
                <a:latin typeface="Garamond" panose="02020404030301010803" pitchFamily="18" charset="0"/>
                <a:ea typeface="Arial" charset="0"/>
                <a:cs typeface="Arial" charset="0"/>
              </a:rPr>
              <a:t>, for outputting a textual representation of an R object</a:t>
            </a:r>
          </a:p>
          <a:p>
            <a:pPr marL="685800" lvl="1" indent="-342900">
              <a:buFont typeface="Arial" panose="020B0604020202020204" pitchFamily="34" charset="0"/>
              <a:buChar char="•"/>
            </a:pPr>
            <a:r>
              <a:rPr lang="en-US" sz="2200" dirty="0">
                <a:solidFill>
                  <a:schemeClr val="tx2">
                    <a:lumMod val="75000"/>
                  </a:schemeClr>
                </a:solidFill>
                <a:latin typeface="Garamond" panose="02020404030301010803" pitchFamily="18" charset="0"/>
                <a:ea typeface="Arial" charset="0"/>
                <a:cs typeface="Arial" charset="0"/>
              </a:rPr>
              <a:t>save, for saving an arbitrary number of R objects in binary format (possibly compressed) to a file.</a:t>
            </a:r>
          </a:p>
          <a:p>
            <a:pPr lvl="1"/>
            <a:r>
              <a:rPr lang="en-US" sz="2200" dirty="0">
                <a:solidFill>
                  <a:schemeClr val="tx2">
                    <a:lumMod val="75000"/>
                  </a:schemeClr>
                </a:solidFill>
                <a:latin typeface="Garamond" panose="02020404030301010803" pitchFamily="18" charset="0"/>
                <a:ea typeface="Arial" charset="0"/>
                <a:cs typeface="Arial" charset="0"/>
              </a:rPr>
              <a:t> </a:t>
            </a:r>
          </a:p>
        </p:txBody>
      </p:sp>
      <p:pic>
        <p:nvPicPr>
          <p:cNvPr id="2" name="2_3_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9738" y="4548188"/>
            <a:ext cx="487362" cy="487362"/>
          </a:xfrm>
          <a:prstGeom prst="rect">
            <a:avLst/>
          </a:prstGeom>
        </p:spPr>
      </p:pic>
    </p:spTree>
    <p:extLst>
      <p:ext uri="{BB962C8B-B14F-4D97-AF65-F5344CB8AC3E}">
        <p14:creationId xmlns:p14="http://schemas.microsoft.com/office/powerpoint/2010/main" val="24718060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957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err="1"/>
              <a:t>read.table</a:t>
            </a:r>
            <a:r>
              <a:rPr lang="en-US" dirty="0"/>
              <a:t>() Function</a:t>
            </a:r>
          </a:p>
        </p:txBody>
      </p:sp>
      <p:sp>
        <p:nvSpPr>
          <p:cNvPr id="6" name="Rectangle 5"/>
          <p:cNvSpPr/>
          <p:nvPr/>
        </p:nvSpPr>
        <p:spPr>
          <a:xfrm>
            <a:off x="1457323" y="899958"/>
            <a:ext cx="7448551" cy="3477875"/>
          </a:xfrm>
          <a:prstGeom prst="rect">
            <a:avLst/>
          </a:prstGeom>
        </p:spPr>
        <p:txBody>
          <a:bodyPr wrap="square">
            <a:spAutoFit/>
          </a:bodyPr>
          <a:lstStyle/>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 </a:t>
            </a:r>
            <a:r>
              <a:rPr lang="en-US" sz="2000" dirty="0" err="1">
                <a:solidFill>
                  <a:schemeClr val="tx2">
                    <a:lumMod val="75000"/>
                  </a:schemeClr>
                </a:solidFill>
                <a:latin typeface="Garamond" panose="02020404030301010803" pitchFamily="18" charset="0"/>
                <a:ea typeface="Arial" charset="0"/>
                <a:cs typeface="Arial" charset="0"/>
              </a:rPr>
              <a:t>read.table</a:t>
            </a:r>
            <a:r>
              <a:rPr lang="en-US" sz="2000" dirty="0">
                <a:solidFill>
                  <a:schemeClr val="tx2">
                    <a:lumMod val="75000"/>
                  </a:schemeClr>
                </a:solidFill>
                <a:latin typeface="Garamond" panose="02020404030301010803" pitchFamily="18" charset="0"/>
                <a:ea typeface="Arial" charset="0"/>
                <a:cs typeface="Arial" charset="0"/>
              </a:rPr>
              <a:t>() function is one of the most commonly used functions for reading data. The </a:t>
            </a:r>
            <a:r>
              <a:rPr lang="en-US" sz="2000" dirty="0" err="1">
                <a:solidFill>
                  <a:schemeClr val="tx2">
                    <a:lumMod val="75000"/>
                  </a:schemeClr>
                </a:solidFill>
                <a:latin typeface="Garamond" panose="02020404030301010803" pitchFamily="18" charset="0"/>
                <a:ea typeface="Arial" charset="0"/>
                <a:cs typeface="Arial" charset="0"/>
              </a:rPr>
              <a:t>read.table</a:t>
            </a:r>
            <a:r>
              <a:rPr lang="en-US" sz="2000" dirty="0">
                <a:solidFill>
                  <a:schemeClr val="tx2">
                    <a:lumMod val="75000"/>
                  </a:schemeClr>
                </a:solidFill>
                <a:latin typeface="Garamond" panose="02020404030301010803" pitchFamily="18" charset="0"/>
                <a:ea typeface="Arial" charset="0"/>
                <a:cs typeface="Arial" charset="0"/>
              </a:rPr>
              <a:t>() function has a few important arguments:</a:t>
            </a:r>
          </a:p>
          <a:p>
            <a:pPr marL="285750" indent="-28575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685800" lvl="1" indent="-342900">
              <a:buFont typeface="Arial" panose="020B0604020202020204" pitchFamily="34" charset="0"/>
              <a:buChar char="•"/>
            </a:pPr>
            <a:r>
              <a:rPr lang="en-US" sz="2000" b="1" dirty="0">
                <a:solidFill>
                  <a:schemeClr val="tx2">
                    <a:lumMod val="75000"/>
                  </a:schemeClr>
                </a:solidFill>
                <a:latin typeface="Garamond" panose="02020404030301010803" pitchFamily="18" charset="0"/>
                <a:ea typeface="Arial" charset="0"/>
                <a:cs typeface="Arial" charset="0"/>
              </a:rPr>
              <a:t>file</a:t>
            </a:r>
            <a:r>
              <a:rPr lang="en-US" sz="2000" dirty="0">
                <a:solidFill>
                  <a:schemeClr val="tx2">
                    <a:lumMod val="75000"/>
                  </a:schemeClr>
                </a:solidFill>
                <a:latin typeface="Garamond" panose="02020404030301010803" pitchFamily="18" charset="0"/>
                <a:ea typeface="Arial" charset="0"/>
                <a:cs typeface="Arial" charset="0"/>
              </a:rPr>
              <a:t>, the name of a file, or a connection</a:t>
            </a:r>
          </a:p>
          <a:p>
            <a:pPr marL="685800" lvl="1" indent="-342900">
              <a:buFont typeface="Arial" panose="020B0604020202020204" pitchFamily="34" charset="0"/>
              <a:buChar char="•"/>
            </a:pPr>
            <a:r>
              <a:rPr lang="en-US" sz="2000" b="1" dirty="0">
                <a:solidFill>
                  <a:schemeClr val="tx2">
                    <a:lumMod val="75000"/>
                  </a:schemeClr>
                </a:solidFill>
                <a:latin typeface="Garamond" panose="02020404030301010803" pitchFamily="18" charset="0"/>
                <a:ea typeface="Arial" charset="0"/>
                <a:cs typeface="Arial" charset="0"/>
              </a:rPr>
              <a:t>header</a:t>
            </a:r>
            <a:r>
              <a:rPr lang="en-US" sz="2000" dirty="0">
                <a:solidFill>
                  <a:schemeClr val="tx2">
                    <a:lumMod val="75000"/>
                  </a:schemeClr>
                </a:solidFill>
                <a:latin typeface="Garamond" panose="02020404030301010803" pitchFamily="18" charset="0"/>
                <a:ea typeface="Arial" charset="0"/>
                <a:cs typeface="Arial" charset="0"/>
              </a:rPr>
              <a:t>, logical indicating if the file has a header line</a:t>
            </a:r>
          </a:p>
          <a:p>
            <a:pPr marL="685800" lvl="1" indent="-342900">
              <a:buFont typeface="Arial" panose="020B0604020202020204" pitchFamily="34" charset="0"/>
              <a:buChar char="•"/>
            </a:pPr>
            <a:r>
              <a:rPr lang="en-US" sz="2000" b="1" dirty="0" err="1">
                <a:solidFill>
                  <a:schemeClr val="tx2">
                    <a:lumMod val="75000"/>
                  </a:schemeClr>
                </a:solidFill>
                <a:latin typeface="Garamond" panose="02020404030301010803" pitchFamily="18" charset="0"/>
                <a:ea typeface="Arial" charset="0"/>
                <a:cs typeface="Arial" charset="0"/>
              </a:rPr>
              <a:t>sep</a:t>
            </a:r>
            <a:r>
              <a:rPr lang="en-US" sz="2000" dirty="0">
                <a:solidFill>
                  <a:schemeClr val="tx2">
                    <a:lumMod val="75000"/>
                  </a:schemeClr>
                </a:solidFill>
                <a:latin typeface="Garamond" panose="02020404030301010803" pitchFamily="18" charset="0"/>
                <a:ea typeface="Arial" charset="0"/>
                <a:cs typeface="Arial" charset="0"/>
              </a:rPr>
              <a:t>, a string indicating how the columns are separated</a:t>
            </a:r>
          </a:p>
          <a:p>
            <a:pPr marL="685800" lvl="1" indent="-342900">
              <a:buFont typeface="Arial" panose="020B0604020202020204" pitchFamily="34" charset="0"/>
              <a:buChar char="•"/>
            </a:pPr>
            <a:r>
              <a:rPr lang="en-US" sz="2000" b="1" dirty="0" err="1">
                <a:solidFill>
                  <a:schemeClr val="tx2">
                    <a:lumMod val="75000"/>
                  </a:schemeClr>
                </a:solidFill>
                <a:latin typeface="Garamond" panose="02020404030301010803" pitchFamily="18" charset="0"/>
                <a:ea typeface="Arial" charset="0"/>
                <a:cs typeface="Arial" charset="0"/>
              </a:rPr>
              <a:t>nrows</a:t>
            </a:r>
            <a:r>
              <a:rPr lang="en-US" sz="2000" dirty="0">
                <a:solidFill>
                  <a:schemeClr val="tx2">
                    <a:lumMod val="75000"/>
                  </a:schemeClr>
                </a:solidFill>
                <a:latin typeface="Garamond" panose="02020404030301010803" pitchFamily="18" charset="0"/>
                <a:ea typeface="Arial" charset="0"/>
                <a:cs typeface="Arial" charset="0"/>
              </a:rPr>
              <a:t>, the number of rows in the dataset. By default </a:t>
            </a:r>
            <a:r>
              <a:rPr lang="en-US" sz="2000" dirty="0" err="1">
                <a:solidFill>
                  <a:schemeClr val="tx2">
                    <a:lumMod val="75000"/>
                  </a:schemeClr>
                </a:solidFill>
                <a:latin typeface="Garamond" panose="02020404030301010803" pitchFamily="18" charset="0"/>
                <a:ea typeface="Arial" charset="0"/>
                <a:cs typeface="Arial" charset="0"/>
              </a:rPr>
              <a:t>read.table</a:t>
            </a:r>
            <a:r>
              <a:rPr lang="en-US" sz="2000" dirty="0">
                <a:solidFill>
                  <a:schemeClr val="tx2">
                    <a:lumMod val="75000"/>
                  </a:schemeClr>
                </a:solidFill>
                <a:latin typeface="Garamond" panose="02020404030301010803" pitchFamily="18" charset="0"/>
                <a:ea typeface="Arial" charset="0"/>
                <a:cs typeface="Arial" charset="0"/>
              </a:rPr>
              <a:t>() reads an entire file.</a:t>
            </a:r>
          </a:p>
          <a:p>
            <a:pPr marL="685800" lvl="1" indent="-342900">
              <a:buFont typeface="Arial" panose="020B0604020202020204" pitchFamily="34" charset="0"/>
              <a:buChar char="•"/>
            </a:pPr>
            <a:r>
              <a:rPr lang="en-US" sz="2000" b="1" dirty="0">
                <a:solidFill>
                  <a:schemeClr val="tx2">
                    <a:lumMod val="75000"/>
                  </a:schemeClr>
                </a:solidFill>
                <a:latin typeface="Garamond" panose="02020404030301010803" pitchFamily="18" charset="0"/>
                <a:ea typeface="Arial" charset="0"/>
                <a:cs typeface="Arial" charset="0"/>
              </a:rPr>
              <a:t>skip</a:t>
            </a:r>
            <a:r>
              <a:rPr lang="en-US" sz="2000" dirty="0">
                <a:solidFill>
                  <a:schemeClr val="tx2">
                    <a:lumMod val="75000"/>
                  </a:schemeClr>
                </a:solidFill>
                <a:latin typeface="Garamond" panose="02020404030301010803" pitchFamily="18" charset="0"/>
                <a:ea typeface="Arial" charset="0"/>
                <a:cs typeface="Arial" charset="0"/>
              </a:rPr>
              <a:t>, the number of lines to skip from the beginning</a:t>
            </a:r>
          </a:p>
          <a:p>
            <a:pPr marL="685800" lvl="1" indent="-342900">
              <a:buFont typeface="Arial" panose="020B0604020202020204" pitchFamily="34" charset="0"/>
              <a:buChar char="•"/>
            </a:pPr>
            <a:r>
              <a:rPr lang="en-US" sz="2000" dirty="0">
                <a:solidFill>
                  <a:schemeClr val="tx2">
                    <a:lumMod val="75000"/>
                  </a:schemeClr>
                </a:solidFill>
                <a:latin typeface="Garamond" panose="02020404030301010803" pitchFamily="18" charset="0"/>
                <a:ea typeface="Arial" charset="0"/>
                <a:cs typeface="Arial" charset="0"/>
              </a:rPr>
              <a:t>Use ? </a:t>
            </a:r>
            <a:r>
              <a:rPr lang="en-US" sz="2000" dirty="0" err="1">
                <a:solidFill>
                  <a:schemeClr val="tx2">
                    <a:lumMod val="75000"/>
                  </a:schemeClr>
                </a:solidFill>
                <a:latin typeface="Garamond" panose="02020404030301010803" pitchFamily="18" charset="0"/>
                <a:ea typeface="Arial" charset="0"/>
                <a:cs typeface="Arial" charset="0"/>
              </a:rPr>
              <a:t>read.table</a:t>
            </a:r>
            <a:r>
              <a:rPr lang="en-US" sz="2000" dirty="0">
                <a:solidFill>
                  <a:schemeClr val="tx2">
                    <a:lumMod val="75000"/>
                  </a:schemeClr>
                </a:solidFill>
                <a:latin typeface="Garamond" panose="02020404030301010803" pitchFamily="18" charset="0"/>
                <a:ea typeface="Arial" charset="0"/>
                <a:cs typeface="Arial" charset="0"/>
              </a:rPr>
              <a:t>()  to see the full list of input </a:t>
            </a:r>
            <a:r>
              <a:rPr lang="en-US" sz="2000" dirty="0" err="1">
                <a:solidFill>
                  <a:schemeClr val="tx2">
                    <a:lumMod val="75000"/>
                  </a:schemeClr>
                </a:solidFill>
                <a:latin typeface="Garamond" panose="02020404030301010803" pitchFamily="18" charset="0"/>
                <a:ea typeface="Arial" charset="0"/>
                <a:cs typeface="Arial" charset="0"/>
              </a:rPr>
              <a:t>arguements</a:t>
            </a:r>
            <a:endParaRPr lang="en-US" sz="2000" dirty="0">
              <a:solidFill>
                <a:schemeClr val="tx2">
                  <a:lumMod val="75000"/>
                </a:schemeClr>
              </a:solidFill>
              <a:latin typeface="Garamond" panose="02020404030301010803" pitchFamily="18" charset="0"/>
              <a:ea typeface="Arial" charset="0"/>
              <a:cs typeface="Arial" charset="0"/>
            </a:endParaRPr>
          </a:p>
        </p:txBody>
      </p:sp>
      <p:pic>
        <p:nvPicPr>
          <p:cNvPr id="2" name="2_3_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3" y="4506913"/>
            <a:ext cx="487362" cy="487362"/>
          </a:xfrm>
          <a:prstGeom prst="rect">
            <a:avLst/>
          </a:prstGeom>
        </p:spPr>
      </p:pic>
    </p:spTree>
    <p:extLst>
      <p:ext uri="{BB962C8B-B14F-4D97-AF65-F5344CB8AC3E}">
        <p14:creationId xmlns:p14="http://schemas.microsoft.com/office/powerpoint/2010/main" val="34961472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422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276225"/>
            <a:ext cx="5086350" cy="400050"/>
          </a:xfrm>
        </p:spPr>
        <p:txBody>
          <a:bodyPr>
            <a:noAutofit/>
          </a:bodyPr>
          <a:lstStyle/>
          <a:p>
            <a:r>
              <a:rPr lang="en-US" dirty="0" err="1"/>
              <a:t>read.table</a:t>
            </a:r>
            <a:r>
              <a:rPr lang="en-US" dirty="0"/>
              <a:t>() Function</a:t>
            </a:r>
          </a:p>
        </p:txBody>
      </p:sp>
      <p:sp>
        <p:nvSpPr>
          <p:cNvPr id="3" name="Rectangle 2"/>
          <p:cNvSpPr/>
          <p:nvPr/>
        </p:nvSpPr>
        <p:spPr>
          <a:xfrm>
            <a:off x="1762124" y="842740"/>
            <a:ext cx="7162801" cy="3600986"/>
          </a:xfrm>
          <a:prstGeom prst="rect">
            <a:avLst/>
          </a:prstGeom>
        </p:spPr>
        <p:txBody>
          <a:bodyPr wrap="square">
            <a:spAutoFit/>
          </a:bodyPr>
          <a:lstStyle/>
          <a:p>
            <a:pPr marL="342900" indent="-3429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For small to moderately sized datasets, you can usually call </a:t>
            </a:r>
            <a:r>
              <a:rPr lang="en-US" sz="2000" dirty="0" err="1">
                <a:solidFill>
                  <a:schemeClr val="tx2">
                    <a:lumMod val="75000"/>
                  </a:schemeClr>
                </a:solidFill>
                <a:latin typeface="Garamond" panose="02020404030301010803" pitchFamily="18" charset="0"/>
                <a:ea typeface="Arial" charset="0"/>
                <a:cs typeface="Arial" charset="0"/>
              </a:rPr>
              <a:t>read.table</a:t>
            </a:r>
            <a:endParaRPr lang="en-US" sz="2000" dirty="0">
              <a:solidFill>
                <a:schemeClr val="tx2">
                  <a:lumMod val="75000"/>
                </a:schemeClr>
              </a:solidFill>
              <a:latin typeface="Garamond" panose="02020404030301010803" pitchFamily="18" charset="0"/>
              <a:ea typeface="Arial" charset="0"/>
              <a:cs typeface="Arial" charset="0"/>
            </a:endParaRPr>
          </a:p>
          <a:p>
            <a:r>
              <a:rPr lang="en-US" sz="1600" dirty="0">
                <a:latin typeface="Consolas" panose="020B0609020204030204" pitchFamily="49" charset="0"/>
                <a:ea typeface="Cambria" panose="02040503050406030204" pitchFamily="18" charset="0"/>
                <a:cs typeface="Times New Roman" panose="02020603050405020304" pitchFamily="18" charset="0"/>
              </a:rPr>
              <a:t>	</a:t>
            </a:r>
          </a:p>
          <a:p>
            <a:r>
              <a:rPr lang="en-US" sz="1600" dirty="0" err="1">
                <a:latin typeface="Consolas" panose="020B0609020204030204" pitchFamily="49" charset="0"/>
                <a:ea typeface="Cambria" panose="02040503050406030204" pitchFamily="18" charset="0"/>
                <a:cs typeface="Times New Roman" panose="02020603050405020304" pitchFamily="18" charset="0"/>
              </a:rPr>
              <a:t>mydata</a:t>
            </a:r>
            <a:r>
              <a:rPr lang="en-US" sz="1600" dirty="0">
                <a:latin typeface="Consolas" panose="020B0609020204030204" pitchFamily="49" charset="0"/>
                <a:ea typeface="Cambria" panose="02040503050406030204" pitchFamily="18" charset="0"/>
                <a:cs typeface="Times New Roman" panose="02020603050405020304" pitchFamily="18" charset="0"/>
              </a:rPr>
              <a:t> &lt;- </a:t>
            </a: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read.table</a:t>
            </a:r>
            <a:r>
              <a:rPr lang="en-US" sz="1600" dirty="0">
                <a:solidFill>
                  <a:schemeClr val="tx1">
                    <a:lumMod val="95000"/>
                    <a:lumOff val="5000"/>
                  </a:schemeClr>
                </a:solidFill>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"foo.txt", </a:t>
            </a: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header=T, </a:t>
            </a: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sep</a:t>
            </a:r>
            <a:r>
              <a:rPr lang="en-US" sz="1600" b="1" dirty="0">
                <a:solidFill>
                  <a:srgbClr val="204A87"/>
                </a:solidFill>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chemeClr val="tx1">
                    <a:lumMod val="95000"/>
                    <a:lumOff val="5000"/>
                  </a:schemeClr>
                </a:solidFill>
                <a:latin typeface="Consolas" panose="020B0609020204030204" pitchFamily="49" charset="0"/>
                <a:ea typeface="Cambria" panose="02040503050406030204" pitchFamily="18" charset="0"/>
                <a:cs typeface="Times New Roman" panose="02020603050405020304" pitchFamily="18" charset="0"/>
              </a:rPr>
              <a:t>)</a:t>
            </a:r>
          </a:p>
          <a:p>
            <a:pPr marL="285750" indent="-285750">
              <a:buFont typeface="Wingdings" panose="05000000000000000000" pitchFamily="2" charset="2"/>
              <a:buChar char="§"/>
            </a:pPr>
            <a:endParaRPr lang="en-US" sz="1600" dirty="0">
              <a:solidFill>
                <a:schemeClr val="tx1">
                  <a:lumMod val="95000"/>
                  <a:lumOff val="5000"/>
                </a:schemeClr>
              </a:solidFill>
              <a:latin typeface="Consolas" panose="020B0609020204030204" pitchFamily="49" charset="0"/>
              <a:ea typeface="Cambria" panose="02040503050406030204" pitchFamily="18" charset="0"/>
              <a:cs typeface="Times New Roman" panose="02020603050405020304" pitchFamily="18" charset="0"/>
            </a:endParaRPr>
          </a:p>
          <a:p>
            <a:pPr marL="342900" indent="-3429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In this case, R will automatically</a:t>
            </a:r>
          </a:p>
          <a:p>
            <a:pPr marL="685800" lvl="1" indent="-342900">
              <a:buFont typeface="Arial" panose="020B0604020202020204" pitchFamily="34" charset="0"/>
              <a:buChar char="•"/>
            </a:pPr>
            <a:r>
              <a:rPr lang="en-US" sz="2000" dirty="0">
                <a:solidFill>
                  <a:schemeClr val="tx2">
                    <a:lumMod val="75000"/>
                  </a:schemeClr>
                </a:solidFill>
                <a:latin typeface="Garamond" panose="02020404030301010803" pitchFamily="18" charset="0"/>
                <a:ea typeface="Arial" charset="0"/>
                <a:cs typeface="Arial" charset="0"/>
              </a:rPr>
              <a:t>figure out how many rows there are (and how much memory needs to be allocated)</a:t>
            </a:r>
          </a:p>
          <a:p>
            <a:pPr marL="685800" lvl="1" indent="-342900">
              <a:buFont typeface="Arial" panose="020B0604020202020204" pitchFamily="34" charset="0"/>
              <a:buChar char="•"/>
            </a:pPr>
            <a:r>
              <a:rPr lang="en-US" sz="2000" dirty="0">
                <a:solidFill>
                  <a:schemeClr val="tx2">
                    <a:lumMod val="75000"/>
                  </a:schemeClr>
                </a:solidFill>
                <a:latin typeface="Garamond" panose="02020404030301010803" pitchFamily="18" charset="0"/>
                <a:ea typeface="Arial" charset="0"/>
                <a:cs typeface="Arial" charset="0"/>
              </a:rPr>
              <a:t>figure what type of variable is in each column of the table.</a:t>
            </a:r>
          </a:p>
          <a:p>
            <a:pPr marL="685800" lvl="1" indent="-34290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342900" indent="-3429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 read.csv() function is identical to </a:t>
            </a:r>
            <a:r>
              <a:rPr lang="en-US" sz="2000" dirty="0" err="1">
                <a:solidFill>
                  <a:schemeClr val="tx2">
                    <a:lumMod val="75000"/>
                  </a:schemeClr>
                </a:solidFill>
                <a:latin typeface="Garamond" panose="02020404030301010803" pitchFamily="18" charset="0"/>
                <a:ea typeface="Arial" charset="0"/>
                <a:cs typeface="Arial" charset="0"/>
              </a:rPr>
              <a:t>read.table</a:t>
            </a:r>
            <a:r>
              <a:rPr lang="en-US" sz="2000" dirty="0">
                <a:solidFill>
                  <a:schemeClr val="tx2">
                    <a:lumMod val="75000"/>
                  </a:schemeClr>
                </a:solidFill>
                <a:latin typeface="Garamond" panose="02020404030301010803" pitchFamily="18" charset="0"/>
                <a:ea typeface="Arial" charset="0"/>
                <a:cs typeface="Arial" charset="0"/>
              </a:rPr>
              <a:t> except that some of the defaults are set differently. </a:t>
            </a:r>
          </a:p>
        </p:txBody>
      </p:sp>
      <p:pic>
        <p:nvPicPr>
          <p:cNvPr id="4" name="2_3_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5450" y="4533900"/>
            <a:ext cx="487363" cy="487363"/>
          </a:xfrm>
          <a:prstGeom prst="rect">
            <a:avLst/>
          </a:prstGeom>
        </p:spPr>
      </p:pic>
    </p:spTree>
    <p:extLst>
      <p:ext uri="{BB962C8B-B14F-4D97-AF65-F5344CB8AC3E}">
        <p14:creationId xmlns:p14="http://schemas.microsoft.com/office/powerpoint/2010/main" val="2655880176"/>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647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276225"/>
            <a:ext cx="5086350" cy="400050"/>
          </a:xfrm>
        </p:spPr>
        <p:txBody>
          <a:bodyPr>
            <a:noAutofit/>
          </a:bodyPr>
          <a:lstStyle/>
          <a:p>
            <a:r>
              <a:rPr lang="en-US" dirty="0"/>
              <a:t>Defining Full File path</a:t>
            </a:r>
          </a:p>
        </p:txBody>
      </p:sp>
      <p:sp>
        <p:nvSpPr>
          <p:cNvPr id="3" name="Rectangle 2"/>
          <p:cNvSpPr/>
          <p:nvPr/>
        </p:nvSpPr>
        <p:spPr>
          <a:xfrm>
            <a:off x="1180730" y="1259990"/>
            <a:ext cx="7744196" cy="2739211"/>
          </a:xfrm>
          <a:prstGeom prst="rect">
            <a:avLst/>
          </a:prstGeom>
        </p:spPr>
        <p:txBody>
          <a:bodyPr wrap="square">
            <a:spAutoFit/>
          </a:bodyPr>
          <a:lstStyle/>
          <a:p>
            <a:pPr marL="342900" indent="-34290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Remember that you must use the forward slash / or double backslash \\ in R! The Windows format of single backslash will not work</a:t>
            </a:r>
          </a:p>
          <a:p>
            <a:pPr marL="342900" indent="-34290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Cambria" panose="02040503050406030204" pitchFamily="18" charset="0"/>
              <a:cs typeface="Arial" charset="0"/>
            </a:endParaRPr>
          </a:p>
          <a:p>
            <a:r>
              <a:rPr lang="en-US" sz="1600" dirty="0">
                <a:latin typeface="Consolas" panose="020B0609020204030204" pitchFamily="49" charset="0"/>
                <a:ea typeface="Cambria" panose="02040503050406030204" pitchFamily="18" charset="0"/>
                <a:cs typeface="Times New Roman" panose="02020603050405020304" pitchFamily="18" charset="0"/>
              </a:rPr>
              <a:t>	</a:t>
            </a:r>
          </a:p>
          <a:p>
            <a:r>
              <a:rPr lang="en-US" sz="1600" dirty="0">
                <a:latin typeface="Consolas" panose="020B0609020204030204" pitchFamily="49" charset="0"/>
                <a:ea typeface="Cambria" panose="02040503050406030204" pitchFamily="18" charset="0"/>
                <a:cs typeface="Times New Roman" panose="02020603050405020304" pitchFamily="18" charset="0"/>
              </a:rPr>
              <a:t>data &lt;- </a:t>
            </a: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read.table</a:t>
            </a:r>
            <a:r>
              <a:rPr lang="en-US" sz="1600" dirty="0">
                <a:solidFill>
                  <a:schemeClr val="tx1">
                    <a:lumMod val="95000"/>
                    <a:lumOff val="5000"/>
                  </a:schemeClr>
                </a:solidFill>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"C:\Users\R\Documents\foo.txt"</a:t>
            </a:r>
            <a:r>
              <a:rPr lang="en-US" sz="1600" dirty="0">
                <a:solidFill>
                  <a:schemeClr val="tx1">
                    <a:lumMod val="95000"/>
                    <a:lumOff val="5000"/>
                  </a:schemeClr>
                </a:solidFill>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FF0000"/>
                </a:solidFill>
                <a:latin typeface="Consolas" panose="020B0609020204030204" pitchFamily="49" charset="0"/>
                <a:ea typeface="Cambria" panose="02040503050406030204" pitchFamily="18" charset="0"/>
                <a:cs typeface="Times New Roman" panose="02020603050405020304" pitchFamily="18" charset="0"/>
              </a:rPr>
              <a:t>does not work </a:t>
            </a:r>
          </a:p>
          <a:p>
            <a:endParaRPr lang="en-US" sz="1600" dirty="0">
              <a:solidFill>
                <a:schemeClr val="tx1">
                  <a:lumMod val="95000"/>
                  <a:lumOff val="5000"/>
                </a:schemeClr>
              </a:solidFill>
              <a:latin typeface="Consolas" panose="020B0609020204030204" pitchFamily="49" charset="0"/>
              <a:ea typeface="Cambria" panose="02040503050406030204" pitchFamily="18" charset="0"/>
              <a:cs typeface="Times New Roman" panose="02020603050405020304" pitchFamily="18" charset="0"/>
            </a:endParaRPr>
          </a:p>
          <a:p>
            <a:r>
              <a:rPr lang="en-US" sz="1600" dirty="0">
                <a:latin typeface="Consolas" panose="020B0609020204030204" pitchFamily="49" charset="0"/>
                <a:ea typeface="Cambria" panose="02040503050406030204" pitchFamily="18" charset="0"/>
                <a:cs typeface="Times New Roman" panose="02020603050405020304" pitchFamily="18" charset="0"/>
              </a:rPr>
              <a:t>data &lt;- </a:t>
            </a: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read.table</a:t>
            </a:r>
            <a:r>
              <a:rPr lang="en-US" sz="1600" dirty="0">
                <a:solidFill>
                  <a:schemeClr val="tx1">
                    <a:lumMod val="95000"/>
                    <a:lumOff val="5000"/>
                  </a:schemeClr>
                </a:solidFill>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"C:\\Users\\R\\Documents\\foo.txt"</a:t>
            </a:r>
            <a:r>
              <a:rPr lang="en-US" sz="1600" dirty="0">
                <a:solidFill>
                  <a:schemeClr val="tx1">
                    <a:lumMod val="95000"/>
                    <a:lumOff val="5000"/>
                  </a:schemeClr>
                </a:solidFill>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70AD47"/>
                </a:solidFill>
                <a:latin typeface="Consolas" panose="020B0609020204030204" pitchFamily="49" charset="0"/>
                <a:ea typeface="Cambria" panose="02040503050406030204" pitchFamily="18" charset="0"/>
                <a:cs typeface="Times New Roman" panose="02020603050405020304" pitchFamily="18" charset="0"/>
              </a:rPr>
              <a:t>works fine </a:t>
            </a:r>
          </a:p>
          <a:p>
            <a:endParaRPr lang="en-US" sz="1600" dirty="0">
              <a:solidFill>
                <a:schemeClr val="tx1">
                  <a:lumMod val="95000"/>
                  <a:lumOff val="5000"/>
                </a:schemeClr>
              </a:solidFill>
              <a:latin typeface="Consolas" panose="020B0609020204030204" pitchFamily="49" charset="0"/>
              <a:ea typeface="Cambria" panose="02040503050406030204" pitchFamily="18" charset="0"/>
              <a:cs typeface="Times New Roman" panose="02020603050405020304" pitchFamily="18" charset="0"/>
            </a:endParaRPr>
          </a:p>
          <a:p>
            <a:r>
              <a:rPr lang="en-US" sz="1600" dirty="0">
                <a:latin typeface="Consolas" panose="020B0609020204030204" pitchFamily="49" charset="0"/>
                <a:ea typeface="Cambria" panose="02040503050406030204" pitchFamily="18" charset="0"/>
                <a:cs typeface="Times New Roman" panose="02020603050405020304" pitchFamily="18" charset="0"/>
              </a:rPr>
              <a:t>data &lt;- </a:t>
            </a:r>
            <a:r>
              <a:rPr lang="en-US" sz="1600" b="1" dirty="0" err="1">
                <a:solidFill>
                  <a:srgbClr val="204A87"/>
                </a:solidFill>
                <a:latin typeface="Consolas" panose="020B0609020204030204" pitchFamily="49" charset="0"/>
                <a:ea typeface="Cambria" panose="02040503050406030204" pitchFamily="18" charset="0"/>
                <a:cs typeface="Times New Roman" panose="02020603050405020304" pitchFamily="18" charset="0"/>
              </a:rPr>
              <a:t>read.table</a:t>
            </a:r>
            <a:r>
              <a:rPr lang="en-US" sz="1600" dirty="0">
                <a:solidFill>
                  <a:schemeClr val="tx1">
                    <a:lumMod val="95000"/>
                    <a:lumOff val="5000"/>
                  </a:schemeClr>
                </a:solidFill>
                <a:latin typeface="Consolas" panose="020B0609020204030204" pitchFamily="49" charset="0"/>
                <a:ea typeface="Cambria" panose="02040503050406030204" pitchFamily="18" charset="0"/>
                <a:cs typeface="Times New Roman" panose="02020603050405020304" pitchFamily="18" charset="0"/>
              </a:rPr>
              <a:t>(</a:t>
            </a:r>
            <a:r>
              <a:rPr lang="en-US" sz="1600" dirty="0">
                <a:solidFill>
                  <a:srgbClr val="4E9A06"/>
                </a:solidFill>
                <a:latin typeface="Consolas" panose="020B0609020204030204" pitchFamily="49" charset="0"/>
                <a:ea typeface="Cambria" panose="02040503050406030204" pitchFamily="18" charset="0"/>
                <a:cs typeface="Times New Roman" panose="02020603050405020304" pitchFamily="18" charset="0"/>
              </a:rPr>
              <a:t>"C:/Users/R/Documents/foo.txt"</a:t>
            </a:r>
            <a:r>
              <a:rPr lang="en-US" sz="1600" dirty="0">
                <a:solidFill>
                  <a:schemeClr val="tx1">
                    <a:lumMod val="95000"/>
                    <a:lumOff val="5000"/>
                  </a:schemeClr>
                </a:solidFill>
                <a:latin typeface="Consolas" panose="020B0609020204030204" pitchFamily="49" charset="0"/>
                <a:ea typeface="Cambria" panose="02040503050406030204" pitchFamily="18" charset="0"/>
                <a:cs typeface="Times New Roman" panose="02020603050405020304" pitchFamily="18" charset="0"/>
              </a:rPr>
              <a:t>) </a:t>
            </a:r>
            <a:r>
              <a:rPr lang="en-US" sz="1600" dirty="0">
                <a:solidFill>
                  <a:srgbClr val="70AD47"/>
                </a:solidFill>
                <a:latin typeface="Consolas" panose="020B0609020204030204" pitchFamily="49" charset="0"/>
                <a:ea typeface="Cambria" panose="02040503050406030204" pitchFamily="18" charset="0"/>
                <a:cs typeface="Times New Roman" panose="02020603050405020304" pitchFamily="18" charset="0"/>
              </a:rPr>
              <a:t>works fine </a:t>
            </a:r>
          </a:p>
          <a:p>
            <a:endParaRPr lang="en-US" sz="1600" dirty="0">
              <a:solidFill>
                <a:srgbClr val="70AD47"/>
              </a:solidFill>
              <a:latin typeface="Consolas" panose="020B0609020204030204" pitchFamily="49" charset="0"/>
              <a:ea typeface="Cambria" panose="02040503050406030204" pitchFamily="18" charset="0"/>
              <a:cs typeface="Times New Roman" panose="02020603050405020304" pitchFamily="18" charset="0"/>
            </a:endParaRPr>
          </a:p>
        </p:txBody>
      </p:sp>
      <p:pic>
        <p:nvPicPr>
          <p:cNvPr id="2" name="2_3_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5450" y="4465638"/>
            <a:ext cx="487363" cy="487362"/>
          </a:xfrm>
          <a:prstGeom prst="rect">
            <a:avLst/>
          </a:prstGeom>
        </p:spPr>
      </p:pic>
    </p:spTree>
    <p:extLst>
      <p:ext uri="{BB962C8B-B14F-4D97-AF65-F5344CB8AC3E}">
        <p14:creationId xmlns:p14="http://schemas.microsoft.com/office/powerpoint/2010/main" val="1568171610"/>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47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94437" y="112294"/>
            <a:ext cx="6897006" cy="884172"/>
          </a:xfrm>
        </p:spPr>
        <p:txBody>
          <a:bodyPr/>
          <a:lstStyle/>
          <a:p>
            <a:r>
              <a:rPr lang="en-US" dirty="0" err="1"/>
              <a:t>readr</a:t>
            </a:r>
            <a:r>
              <a:rPr lang="en-US" dirty="0"/>
              <a:t> Package</a:t>
            </a:r>
          </a:p>
        </p:txBody>
      </p:sp>
      <p:sp>
        <p:nvSpPr>
          <p:cNvPr id="6" name="Rectangle 5"/>
          <p:cNvSpPr/>
          <p:nvPr/>
        </p:nvSpPr>
        <p:spPr>
          <a:xfrm>
            <a:off x="1457323" y="1166658"/>
            <a:ext cx="7448551" cy="2862322"/>
          </a:xfrm>
          <a:prstGeom prst="rect">
            <a:avLst/>
          </a:prstGeom>
        </p:spPr>
        <p:txBody>
          <a:bodyPr wrap="square">
            <a:spAutoFit/>
          </a:bodyPr>
          <a:lstStyle/>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 </a:t>
            </a:r>
            <a:r>
              <a:rPr lang="en-US" sz="2000" dirty="0" err="1">
                <a:solidFill>
                  <a:schemeClr val="tx2">
                    <a:lumMod val="75000"/>
                  </a:schemeClr>
                </a:solidFill>
                <a:latin typeface="Garamond" panose="02020404030301010803" pitchFamily="18" charset="0"/>
                <a:ea typeface="Arial" charset="0"/>
                <a:cs typeface="Arial" charset="0"/>
              </a:rPr>
              <a:t>readr</a:t>
            </a:r>
            <a:r>
              <a:rPr lang="en-US" sz="2000" dirty="0">
                <a:solidFill>
                  <a:schemeClr val="tx2">
                    <a:lumMod val="75000"/>
                  </a:schemeClr>
                </a:solidFill>
                <a:latin typeface="Garamond" panose="02020404030301010803" pitchFamily="18" charset="0"/>
                <a:ea typeface="Arial" charset="0"/>
                <a:cs typeface="Arial" charset="0"/>
              </a:rPr>
              <a:t> package is recently developed to deal with reading in large flat files quickly. </a:t>
            </a:r>
          </a:p>
          <a:p>
            <a:pPr marL="285750" indent="-28575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 package provides replacements for functions like </a:t>
            </a:r>
            <a:r>
              <a:rPr lang="en-US" sz="2000" dirty="0" err="1">
                <a:solidFill>
                  <a:schemeClr val="tx2">
                    <a:lumMod val="75000"/>
                  </a:schemeClr>
                </a:solidFill>
                <a:latin typeface="Garamond" panose="02020404030301010803" pitchFamily="18" charset="0"/>
                <a:ea typeface="Arial" charset="0"/>
                <a:cs typeface="Arial" charset="0"/>
              </a:rPr>
              <a:t>read.table</a:t>
            </a:r>
            <a:r>
              <a:rPr lang="en-US" sz="2000" dirty="0">
                <a:solidFill>
                  <a:schemeClr val="tx2">
                    <a:lumMod val="75000"/>
                  </a:schemeClr>
                </a:solidFill>
                <a:latin typeface="Garamond" panose="02020404030301010803" pitchFamily="18" charset="0"/>
                <a:ea typeface="Arial" charset="0"/>
                <a:cs typeface="Arial" charset="0"/>
              </a:rPr>
              <a:t>() and read.csv().</a:t>
            </a:r>
          </a:p>
          <a:p>
            <a:pPr marL="285750" indent="-28575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285750"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The analogous functions in </a:t>
            </a:r>
            <a:r>
              <a:rPr lang="en-US" sz="2000" dirty="0" err="1">
                <a:solidFill>
                  <a:schemeClr val="tx2">
                    <a:lumMod val="75000"/>
                  </a:schemeClr>
                </a:solidFill>
                <a:latin typeface="Garamond" panose="02020404030301010803" pitchFamily="18" charset="0"/>
                <a:ea typeface="Arial" charset="0"/>
                <a:cs typeface="Arial" charset="0"/>
              </a:rPr>
              <a:t>readr</a:t>
            </a:r>
            <a:r>
              <a:rPr lang="en-US" sz="2000" dirty="0">
                <a:solidFill>
                  <a:schemeClr val="tx2">
                    <a:lumMod val="75000"/>
                  </a:schemeClr>
                </a:solidFill>
                <a:latin typeface="Garamond" panose="02020404030301010803" pitchFamily="18" charset="0"/>
                <a:ea typeface="Arial" charset="0"/>
                <a:cs typeface="Arial" charset="0"/>
              </a:rPr>
              <a:t> are </a:t>
            </a:r>
            <a:r>
              <a:rPr lang="en-US" sz="2000" dirty="0" err="1">
                <a:solidFill>
                  <a:schemeClr val="tx2">
                    <a:lumMod val="75000"/>
                  </a:schemeClr>
                </a:solidFill>
                <a:latin typeface="Garamond" panose="02020404030301010803" pitchFamily="18" charset="0"/>
                <a:ea typeface="Arial" charset="0"/>
                <a:cs typeface="Arial" charset="0"/>
              </a:rPr>
              <a:t>read_table</a:t>
            </a:r>
            <a:r>
              <a:rPr lang="en-US" sz="2000" dirty="0">
                <a:solidFill>
                  <a:schemeClr val="tx2">
                    <a:lumMod val="75000"/>
                  </a:schemeClr>
                </a:solidFill>
                <a:latin typeface="Garamond" panose="02020404030301010803" pitchFamily="18" charset="0"/>
                <a:ea typeface="Arial" charset="0"/>
                <a:cs typeface="Arial" charset="0"/>
              </a:rPr>
              <a:t>() and </a:t>
            </a:r>
            <a:r>
              <a:rPr lang="en-US" sz="2000" dirty="0" err="1">
                <a:solidFill>
                  <a:schemeClr val="tx2">
                    <a:lumMod val="75000"/>
                  </a:schemeClr>
                </a:solidFill>
                <a:latin typeface="Garamond" panose="02020404030301010803" pitchFamily="18" charset="0"/>
                <a:ea typeface="Arial" charset="0"/>
                <a:cs typeface="Arial" charset="0"/>
              </a:rPr>
              <a:t>read_csv</a:t>
            </a:r>
            <a:r>
              <a:rPr lang="en-US" sz="2000" dirty="0">
                <a:solidFill>
                  <a:schemeClr val="tx2">
                    <a:lumMod val="75000"/>
                  </a:schemeClr>
                </a:solidFill>
                <a:latin typeface="Garamond" panose="02020404030301010803" pitchFamily="18" charset="0"/>
                <a:ea typeface="Arial" charset="0"/>
                <a:cs typeface="Arial" charset="0"/>
              </a:rPr>
              <a:t>(). These functions are much faster than their base R analogues and provide a few other nice features such as progress meters.</a:t>
            </a:r>
          </a:p>
        </p:txBody>
      </p:sp>
      <p:pic>
        <p:nvPicPr>
          <p:cNvPr id="2" name="2_3_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4025" y="4616450"/>
            <a:ext cx="487363" cy="487363"/>
          </a:xfrm>
          <a:prstGeom prst="rect">
            <a:avLst/>
          </a:prstGeom>
        </p:spPr>
      </p:pic>
    </p:spTree>
    <p:extLst>
      <p:ext uri="{BB962C8B-B14F-4D97-AF65-F5344CB8AC3E}">
        <p14:creationId xmlns:p14="http://schemas.microsoft.com/office/powerpoint/2010/main" val="1585187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97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205740"/>
            <a:ext cx="5715000" cy="400050"/>
          </a:xfrm>
        </p:spPr>
        <p:txBody>
          <a:bodyPr>
            <a:noAutofit/>
          </a:bodyPr>
          <a:lstStyle/>
          <a:p>
            <a:r>
              <a:rPr lang="en-US" dirty="0"/>
              <a:t>Storing Data</a:t>
            </a:r>
            <a:endParaRPr lang="en-US" altLang="en-US" dirty="0">
              <a:latin typeface="Garamond" panose="02020404030301010803" pitchFamily="18" charset="0"/>
            </a:endParaRPr>
          </a:p>
        </p:txBody>
      </p:sp>
      <p:sp>
        <p:nvSpPr>
          <p:cNvPr id="7" name="Rectangle 6"/>
          <p:cNvSpPr/>
          <p:nvPr/>
        </p:nvSpPr>
        <p:spPr>
          <a:xfrm>
            <a:off x="1926431" y="1158524"/>
            <a:ext cx="6448426" cy="2662267"/>
          </a:xfrm>
          <a:prstGeom prst="rect">
            <a:avLst/>
          </a:prstGeom>
        </p:spPr>
        <p:txBody>
          <a:bodyPr wrap="square">
            <a:spAutoFit/>
          </a:bodyPr>
          <a:lstStyle/>
          <a:p>
            <a:r>
              <a:rPr lang="en-US" sz="2000" dirty="0">
                <a:solidFill>
                  <a:schemeClr val="tx2">
                    <a:lumMod val="75000"/>
                  </a:schemeClr>
                </a:solidFill>
                <a:latin typeface="Garamond" panose="02020404030301010803" pitchFamily="18" charset="0"/>
                <a:ea typeface="Arial" charset="0"/>
                <a:cs typeface="Arial" charset="0"/>
              </a:rPr>
              <a:t>There are  three main ways that data can be stored, in R </a:t>
            </a:r>
          </a:p>
          <a:p>
            <a:endParaRPr lang="en-US" sz="2000" dirty="0">
              <a:solidFill>
                <a:schemeClr val="tx2">
                  <a:lumMod val="75000"/>
                </a:schemeClr>
              </a:solidFill>
              <a:latin typeface="Garamond" panose="02020404030301010803" pitchFamily="18" charset="0"/>
              <a:ea typeface="Arial" charset="0"/>
              <a:cs typeface="Arial" charset="0"/>
            </a:endParaRPr>
          </a:p>
          <a:p>
            <a:pPr marL="628650" lvl="1"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Structured plain text files like CSV files</a:t>
            </a:r>
          </a:p>
          <a:p>
            <a:pPr marL="628650" lvl="1" indent="-28575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628650" lvl="1"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Textual format with metadata </a:t>
            </a:r>
          </a:p>
          <a:p>
            <a:pPr marL="628650" lvl="1" indent="-285750">
              <a:buFont typeface="Wingdings" panose="05000000000000000000" pitchFamily="2" charset="2"/>
              <a:buChar char="§"/>
            </a:pPr>
            <a:endParaRPr lang="en-US" sz="2000" dirty="0">
              <a:solidFill>
                <a:schemeClr val="tx2">
                  <a:lumMod val="75000"/>
                </a:schemeClr>
              </a:solidFill>
              <a:latin typeface="Garamond" panose="02020404030301010803" pitchFamily="18" charset="0"/>
              <a:ea typeface="Arial" charset="0"/>
              <a:cs typeface="Arial" charset="0"/>
            </a:endParaRPr>
          </a:p>
          <a:p>
            <a:pPr marL="628650" lvl="1" indent="-285750">
              <a:buFont typeface="Wingdings" panose="05000000000000000000" pitchFamily="2" charset="2"/>
              <a:buChar char="§"/>
            </a:pPr>
            <a:r>
              <a:rPr lang="en-US" sz="2000" dirty="0">
                <a:solidFill>
                  <a:schemeClr val="tx2">
                    <a:lumMod val="75000"/>
                  </a:schemeClr>
                </a:solidFill>
                <a:latin typeface="Garamond" panose="02020404030301010803" pitchFamily="18" charset="0"/>
                <a:ea typeface="Arial" charset="0"/>
                <a:cs typeface="Arial" charset="0"/>
              </a:rPr>
              <a:t>Binary formats</a:t>
            </a:r>
          </a:p>
          <a:p>
            <a:endParaRPr lang="en-US" dirty="0"/>
          </a:p>
          <a:p>
            <a:endParaRPr lang="en-US" dirty="0"/>
          </a:p>
        </p:txBody>
      </p:sp>
      <p:pic>
        <p:nvPicPr>
          <p:cNvPr id="2" name="2_3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5763" y="4616450"/>
            <a:ext cx="487362" cy="487363"/>
          </a:xfrm>
          <a:prstGeom prst="rect">
            <a:avLst/>
          </a:prstGeom>
        </p:spPr>
      </p:pic>
    </p:spTree>
    <p:extLst>
      <p:ext uri="{BB962C8B-B14F-4D97-AF65-F5344CB8AC3E}">
        <p14:creationId xmlns:p14="http://schemas.microsoft.com/office/powerpoint/2010/main" val="3860378529"/>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677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Rectangle 1026"/>
          <p:cNvSpPr>
            <a:spLocks noGrp="1" noChangeArrowheads="1"/>
          </p:cNvSpPr>
          <p:nvPr>
            <p:ph type="title"/>
          </p:nvPr>
        </p:nvSpPr>
        <p:spPr>
          <a:xfrm>
            <a:off x="2293144" y="405765"/>
            <a:ext cx="5715000" cy="400050"/>
          </a:xfrm>
        </p:spPr>
        <p:txBody>
          <a:bodyPr>
            <a:noAutofit/>
          </a:bodyPr>
          <a:lstStyle/>
          <a:p>
            <a:r>
              <a:rPr lang="en-US" altLang="en-US" dirty="0">
                <a:latin typeface="Garamond" panose="02020404030301010803" pitchFamily="18" charset="0"/>
              </a:rPr>
              <a:t>Storing R objects with metadata </a:t>
            </a:r>
          </a:p>
        </p:txBody>
      </p:sp>
      <p:sp>
        <p:nvSpPr>
          <p:cNvPr id="2" name="Rectangle 1"/>
          <p:cNvSpPr/>
          <p:nvPr/>
        </p:nvSpPr>
        <p:spPr>
          <a:xfrm>
            <a:off x="1725216" y="1290035"/>
            <a:ext cx="6850856" cy="2800767"/>
          </a:xfrm>
          <a:prstGeom prst="rect">
            <a:avLst/>
          </a:prstGeom>
        </p:spPr>
        <p:txBody>
          <a:bodyPr wrap="square">
            <a:spAutoFit/>
          </a:bodyPr>
          <a:lstStyle/>
          <a:p>
            <a:pPr marL="457200" indent="-4572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We can dump() R objects to a file by passing a character vector of their names.</a:t>
            </a:r>
          </a:p>
          <a:p>
            <a:pPr marL="457200" indent="-457200">
              <a:buFont typeface="Wingdings" panose="05000000000000000000" pitchFamily="2" charset="2"/>
              <a:buChar char="§"/>
            </a:pPr>
            <a:endParaRPr lang="en-US" sz="2200" dirty="0">
              <a:solidFill>
                <a:schemeClr val="tx2">
                  <a:lumMod val="75000"/>
                </a:schemeClr>
              </a:solidFill>
              <a:latin typeface="Garamond" panose="02020404030301010803" pitchFamily="18" charset="0"/>
              <a:ea typeface="Arial" charset="0"/>
              <a:cs typeface="Arial" charset="0"/>
            </a:endParaRPr>
          </a:p>
          <a:p>
            <a:pPr marL="457200" indent="-4572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Notice that the dump( ) output is in the form of R code and that it preserves metadata like the class of the object, the row names, and the column names.</a:t>
            </a:r>
          </a:p>
          <a:p>
            <a:pPr marL="457200" indent="-457200">
              <a:buFont typeface="Wingdings" panose="05000000000000000000" pitchFamily="2" charset="2"/>
              <a:buChar char="§"/>
            </a:pPr>
            <a:endParaRPr lang="en-US" sz="2200" dirty="0">
              <a:solidFill>
                <a:schemeClr val="tx2">
                  <a:lumMod val="75000"/>
                </a:schemeClr>
              </a:solidFill>
              <a:latin typeface="Garamond" panose="02020404030301010803" pitchFamily="18" charset="0"/>
              <a:ea typeface="Arial" charset="0"/>
              <a:cs typeface="Arial" charset="0"/>
            </a:endParaRPr>
          </a:p>
          <a:p>
            <a:pPr marL="457200" indent="-457200">
              <a:buFont typeface="Wingdings" panose="05000000000000000000" pitchFamily="2" charset="2"/>
              <a:buChar char="§"/>
            </a:pPr>
            <a:r>
              <a:rPr lang="en-US" sz="2200" dirty="0">
                <a:solidFill>
                  <a:schemeClr val="tx2">
                    <a:lumMod val="75000"/>
                  </a:schemeClr>
                </a:solidFill>
                <a:latin typeface="Garamond" panose="02020404030301010803" pitchFamily="18" charset="0"/>
                <a:ea typeface="Arial" charset="0"/>
                <a:cs typeface="Arial" charset="0"/>
              </a:rPr>
              <a:t>The inverse of dump( ) is source( ).</a:t>
            </a:r>
          </a:p>
        </p:txBody>
      </p:sp>
      <p:pic>
        <p:nvPicPr>
          <p:cNvPr id="3" name="2_3_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3213" y="4479925"/>
            <a:ext cx="487362" cy="487363"/>
          </a:xfrm>
          <a:prstGeom prst="rect">
            <a:avLst/>
          </a:prstGeom>
        </p:spPr>
      </p:pic>
    </p:spTree>
    <p:extLst>
      <p:ext uri="{BB962C8B-B14F-4D97-AF65-F5344CB8AC3E}">
        <p14:creationId xmlns:p14="http://schemas.microsoft.com/office/powerpoint/2010/main" val="3490813598"/>
      </p:ext>
    </p:extLst>
  </p:cSld>
  <p:clrMapOvr>
    <a:masterClrMapping/>
  </p:clrMapOvr>
  <p:transition>
    <p:checker dir="vert"/>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026"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17321</TotalTime>
  <Words>2466</Words>
  <Application>Microsoft Office PowerPoint</Application>
  <PresentationFormat>On-screen Show (16:9)</PresentationFormat>
  <Paragraphs>145</Paragraphs>
  <Slides>15</Slides>
  <Notes>15</Notes>
  <HiddenSlides>0</HiddenSlides>
  <MMClips>15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Arial Black</vt:lpstr>
      <vt:lpstr>Calibri</vt:lpstr>
      <vt:lpstr>Cambria</vt:lpstr>
      <vt:lpstr>Consolas</vt:lpstr>
      <vt:lpstr>Garamond</vt:lpstr>
      <vt:lpstr>Times New Roman</vt:lpstr>
      <vt:lpstr>Wingdings</vt:lpstr>
      <vt:lpstr>Office Theme</vt:lpstr>
      <vt:lpstr>Data Input/output Operations in R</vt:lpstr>
      <vt:lpstr>Reading Data</vt:lpstr>
      <vt:lpstr>Writing Data</vt:lpstr>
      <vt:lpstr>read.table() Function</vt:lpstr>
      <vt:lpstr>read.table() Function</vt:lpstr>
      <vt:lpstr>Defining Full File path</vt:lpstr>
      <vt:lpstr>readr Package</vt:lpstr>
      <vt:lpstr>Storing Data</vt:lpstr>
      <vt:lpstr>Storing R objects with metadata </vt:lpstr>
      <vt:lpstr>Example</vt:lpstr>
      <vt:lpstr>Storing R objects as Binary </vt:lpstr>
      <vt:lpstr>Storing R objects as Binary </vt:lpstr>
      <vt:lpstr>Interfaces to the Outside World</vt:lpstr>
      <vt:lpstr>Example</vt:lpstr>
      <vt:lpstr>Example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R</cp:lastModifiedBy>
  <cp:revision>344</cp:revision>
  <dcterms:created xsi:type="dcterms:W3CDTF">2016-02-11T18:06:46Z</dcterms:created>
  <dcterms:modified xsi:type="dcterms:W3CDTF">2019-02-10T04:34:06Z</dcterms:modified>
</cp:coreProperties>
</file>

<file path=docProps/thumbnail.jpeg>
</file>